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5" r:id="rId2"/>
    <p:sldId id="320" r:id="rId3"/>
    <p:sldId id="336" r:id="rId4"/>
    <p:sldId id="313" r:id="rId5"/>
    <p:sldId id="317" r:id="rId6"/>
    <p:sldId id="315" r:id="rId7"/>
    <p:sldId id="287" r:id="rId8"/>
    <p:sldId id="323" r:id="rId9"/>
    <p:sldId id="324" r:id="rId10"/>
    <p:sldId id="319" r:id="rId11"/>
    <p:sldId id="325" r:id="rId12"/>
    <p:sldId id="289" r:id="rId13"/>
    <p:sldId id="293" r:id="rId14"/>
    <p:sldId id="326" r:id="rId15"/>
    <p:sldId id="328" r:id="rId16"/>
    <p:sldId id="329" r:id="rId17"/>
    <p:sldId id="330" r:id="rId18"/>
    <p:sldId id="298" r:id="rId19"/>
    <p:sldId id="332" r:id="rId20"/>
    <p:sldId id="333" r:id="rId21"/>
    <p:sldId id="331" r:id="rId22"/>
    <p:sldId id="334" r:id="rId23"/>
    <p:sldId id="337" r:id="rId24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6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616" y="-10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9" y="0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/>
          <a:lstStyle>
            <a:lvl1pPr algn="r">
              <a:defRPr sz="1300"/>
            </a:lvl1pPr>
          </a:lstStyle>
          <a:p>
            <a:fld id="{6300A24C-7044-4E10-B57A-D426A3C86C1E}" type="datetimeFigureOut">
              <a:rPr lang="es-ES" smtClean="0"/>
              <a:pPr/>
              <a:t>04/08/2015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9" y="8829675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 anchor="b"/>
          <a:lstStyle>
            <a:lvl1pPr algn="r">
              <a:defRPr sz="1300"/>
            </a:lvl1pPr>
          </a:lstStyle>
          <a:p>
            <a:fld id="{98B11AAB-F422-491B-899A-0794B2E1ED9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194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/>
          <a:lstStyle>
            <a:lvl1pPr algn="r">
              <a:defRPr sz="1300"/>
            </a:lvl1pPr>
          </a:lstStyle>
          <a:p>
            <a:fld id="{5550CFEB-0E01-47FB-899D-3B67ED8930D5}" type="datetimeFigureOut">
              <a:rPr lang="es-ES" smtClean="0"/>
              <a:pPr/>
              <a:t>04/08/2015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5325"/>
            <a:ext cx="4651375" cy="3487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71" tIns="46885" rIns="93771" bIns="4688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6" y="4416426"/>
            <a:ext cx="5607050" cy="4183063"/>
          </a:xfrm>
          <a:prstGeom prst="rect">
            <a:avLst/>
          </a:prstGeom>
        </p:spPr>
        <p:txBody>
          <a:bodyPr vert="horz" lIns="93771" tIns="46885" rIns="93771" bIns="4688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9" y="8829675"/>
            <a:ext cx="3038475" cy="465139"/>
          </a:xfrm>
          <a:prstGeom prst="rect">
            <a:avLst/>
          </a:prstGeom>
        </p:spPr>
        <p:txBody>
          <a:bodyPr vert="horz" lIns="93771" tIns="46885" rIns="93771" bIns="46885" rtlCol="0" anchor="b"/>
          <a:lstStyle>
            <a:lvl1pPr algn="r">
              <a:defRPr sz="1300"/>
            </a:lvl1pPr>
          </a:lstStyle>
          <a:p>
            <a:fld id="{478EA50D-54CD-459A-8843-B77CDE2F0A9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093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0EDBDE-CC30-46C2-8B2C-287DEC402FB6}" type="slidenum">
              <a:rPr lang="es-CL" smtClean="0"/>
              <a:pPr>
                <a:defRPr/>
              </a:pPr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446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3" descr="POWER PORTADA-0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31901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CL" dirty="0" smtClean="0"/>
              <a:t>Titulo de la presentación en un máximo de dos líneas (</a:t>
            </a:r>
            <a:r>
              <a:rPr lang="es-CL" dirty="0" err="1" smtClean="0"/>
              <a:t>verdana</a:t>
            </a:r>
            <a:r>
              <a:rPr lang="es-CL" dirty="0" smtClean="0"/>
              <a:t>)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683568" y="4268688"/>
            <a:ext cx="7776864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CL" dirty="0" smtClean="0"/>
              <a:t>Subtítulo de la presentación en una línea</a:t>
            </a:r>
          </a:p>
        </p:txBody>
      </p:sp>
    </p:spTree>
    <p:extLst>
      <p:ext uri="{BB962C8B-B14F-4D97-AF65-F5344CB8AC3E}">
        <p14:creationId xmlns:p14="http://schemas.microsoft.com/office/powerpoint/2010/main" val="3961403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139136" cy="1143000"/>
          </a:xfrm>
        </p:spPr>
        <p:txBody>
          <a:bodyPr>
            <a:normAutofit/>
          </a:bodyPr>
          <a:lstStyle>
            <a:lvl1pPr algn="l">
              <a:defRPr sz="1300" baseline="0"/>
            </a:lvl1pPr>
          </a:lstStyle>
          <a:p>
            <a:r>
              <a:rPr lang="es-ES" dirty="0" smtClean="0"/>
              <a:t>Nombre del Programa</a:t>
            </a:r>
            <a:br>
              <a:rPr lang="es-ES" dirty="0" smtClean="0"/>
            </a:br>
            <a:r>
              <a:rPr lang="es-ES" dirty="0" smtClean="0"/>
              <a:t>Comisión Nacional de Investigación Científica y Tecnológica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467544" y="1556792"/>
            <a:ext cx="8229600" cy="4525963"/>
          </a:xfrm>
        </p:spPr>
        <p:txBody>
          <a:bodyPr/>
          <a:lstStyle>
            <a:lvl1pPr fontAlgn="base"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baseline="0"/>
            </a:lvl1pPr>
            <a:lvl2pPr fontAlgn="base">
              <a:spcAft>
                <a:spcPct val="0"/>
              </a:spcAft>
              <a:buFont typeface="Arial" pitchFamily="-112" charset="0"/>
              <a:buChar char="–"/>
              <a:defRPr/>
            </a:lvl2pPr>
            <a:lvl3pPr fontAlgn="base">
              <a:spcAft>
                <a:spcPct val="0"/>
              </a:spcAft>
              <a:buFont typeface="Arial" pitchFamily="-112" charset="0"/>
              <a:buChar char="•"/>
              <a:defRPr/>
            </a:lvl3pPr>
          </a:lstStyle>
          <a:p>
            <a:pPr lvl="0"/>
            <a:r>
              <a:rPr lang="es-ES" dirty="0" smtClean="0"/>
              <a:t>Diapositivas para presentaciones de Programas o Departamentos (</a:t>
            </a:r>
            <a:r>
              <a:rPr lang="es-ES" dirty="0" err="1" smtClean="0"/>
              <a:t>verdana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Segundo nivel (</a:t>
            </a:r>
            <a:r>
              <a:rPr lang="es-ES" dirty="0" err="1" smtClean="0"/>
              <a:t>verdana</a:t>
            </a:r>
            <a:r>
              <a:rPr lang="es-ES" dirty="0" smtClean="0"/>
              <a:t>)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5" name="4 Rectángulo"/>
          <p:cNvSpPr/>
          <p:nvPr userDrawn="1"/>
        </p:nvSpPr>
        <p:spPr>
          <a:xfrm>
            <a:off x="179512" y="6453336"/>
            <a:ext cx="417646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2505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3" descr="POWER PORTADA-0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CL" dirty="0" smtClean="0"/>
              <a:t>Titulo de la presentación en un máximo de dos líneas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CL" dirty="0" smtClean="0"/>
              <a:t>Subtítulo de la presentación en una línea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27561C2-1505-4D2A-8EA0-97396F696B67}" type="datetimeFigureOut">
              <a:rPr lang="es-CL" smtClean="0"/>
              <a:pPr/>
              <a:t>04-08-2015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3846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/>
          </a:p>
        </p:txBody>
      </p:sp>
      <p:sp>
        <p:nvSpPr>
          <p:cNvPr id="7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139136" cy="1143000"/>
          </a:xfrm>
        </p:spPr>
        <p:txBody>
          <a:bodyPr>
            <a:normAutofit/>
          </a:bodyPr>
          <a:lstStyle>
            <a:lvl1pPr algn="l">
              <a:defRPr sz="1300" baseline="0"/>
            </a:lvl1pPr>
          </a:lstStyle>
          <a:p>
            <a:r>
              <a:rPr lang="es-ES" dirty="0" smtClean="0"/>
              <a:t>Nombre del Programa</a:t>
            </a:r>
            <a:br>
              <a:rPr lang="es-ES" dirty="0" smtClean="0"/>
            </a:br>
            <a:r>
              <a:rPr lang="es-ES" dirty="0" smtClean="0"/>
              <a:t>Comisión Nacional de Investigación Científica y Tecnológica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9149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139136" cy="1143000"/>
          </a:xfrm>
        </p:spPr>
        <p:txBody>
          <a:bodyPr>
            <a:normAutofit/>
          </a:bodyPr>
          <a:lstStyle>
            <a:lvl1pPr algn="l">
              <a:defRPr sz="1300"/>
            </a:lvl1pPr>
          </a:lstStyle>
          <a:p>
            <a:r>
              <a:rPr lang="es-ES" dirty="0" smtClean="0"/>
              <a:t>Nombre del Programa</a:t>
            </a:r>
            <a:br>
              <a:rPr lang="es-ES" dirty="0" smtClean="0"/>
            </a:br>
            <a:r>
              <a:rPr lang="es-ES" dirty="0" smtClean="0"/>
              <a:t>Comisión Nacional de Investigación Científica y Tecnológica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1827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951288"/>
          </a:xfrm>
        </p:spPr>
        <p:txBody>
          <a:bodyPr/>
          <a:lstStyle>
            <a:lvl1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71827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3951288"/>
          </a:xfrm>
        </p:spPr>
        <p:txBody>
          <a:bodyPr/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2870470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6923112" cy="1143000"/>
          </a:xfrm>
        </p:spPr>
        <p:txBody>
          <a:bodyPr>
            <a:normAutofit/>
          </a:bodyPr>
          <a:lstStyle>
            <a:lvl1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CL" dirty="0" smtClean="0"/>
              <a:t>Subtítulo de la presentación en una línea</a:t>
            </a:r>
          </a:p>
        </p:txBody>
      </p:sp>
    </p:spTree>
    <p:extLst>
      <p:ext uri="{BB962C8B-B14F-4D97-AF65-F5344CB8AC3E}">
        <p14:creationId xmlns:p14="http://schemas.microsoft.com/office/powerpoint/2010/main" val="143158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POWER PORTADA-0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1C2-1505-4D2A-8EA0-97396F696B67}" type="datetimeFigureOut">
              <a:rPr lang="es-CL" smtClean="0"/>
              <a:pPr/>
              <a:t>04-08-2015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919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28215"/>
            <a:ext cx="3008313" cy="1162050"/>
          </a:xfrm>
        </p:spPr>
        <p:txBody>
          <a:bodyPr anchor="b">
            <a:normAutofit/>
          </a:bodyPr>
          <a:lstStyle>
            <a:lvl1pPr algn="l">
              <a:defRPr sz="16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528215"/>
            <a:ext cx="4021286" cy="5853113"/>
          </a:xfrm>
        </p:spPr>
        <p:txBody>
          <a:bodyPr/>
          <a:lstStyle>
            <a:lvl1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690265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5073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2" descr="INTERIO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Autofit/>
          </a:bodyPr>
          <a:lstStyle>
            <a:lvl1pPr algn="l">
              <a:defRPr sz="16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547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Nombre del Programa</a:t>
            </a:r>
            <a:br>
              <a:rPr lang="es-ES" dirty="0" smtClean="0"/>
            </a:br>
            <a:r>
              <a:rPr lang="es-ES" dirty="0" smtClean="0"/>
              <a:t>Comisión Nacional de Investigación Científica y Tecnológica</a:t>
            </a:r>
            <a:br>
              <a:rPr lang="es-ES" dirty="0" smtClean="0"/>
            </a:b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61C2-1505-4D2A-8EA0-97396F696B67}" type="datetimeFigureOut">
              <a:rPr lang="es-CL" smtClean="0"/>
              <a:pPr/>
              <a:t>04-08-2015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748DF-C75A-4687-94D5-41AA4039598C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560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3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icyt.cl/fondequip/files/2015/07/Equipos-financiados-FONDEQUIP-I-II-y-III-Concurso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2 CuadroTexto"/>
          <p:cNvSpPr txBox="1">
            <a:spLocks noChangeArrowheads="1"/>
          </p:cNvSpPr>
          <p:nvPr/>
        </p:nvSpPr>
        <p:spPr bwMode="auto">
          <a:xfrm>
            <a:off x="496912" y="1556792"/>
            <a:ext cx="81795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s-CL" sz="3200" b="1" dirty="0">
                <a:latin typeface="gobCL"/>
                <a:ea typeface="gobCL Heavy"/>
                <a:cs typeface="gobCL Heavy"/>
              </a:rPr>
              <a:t>Fondo de Equipamiento Científico y Tecnológico - FONDEQUIP</a:t>
            </a:r>
          </a:p>
        </p:txBody>
      </p:sp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23050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3314700"/>
            <a:ext cx="23145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adroTexto 6"/>
          <p:cNvSpPr txBox="1"/>
          <p:nvPr/>
        </p:nvSpPr>
        <p:spPr>
          <a:xfrm>
            <a:off x="3104728" y="5249669"/>
            <a:ext cx="44196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000" b="1" dirty="0" smtClean="0">
                <a:solidFill>
                  <a:schemeClr val="tx1">
                    <a:lumMod val="65000"/>
                  </a:schemeClr>
                </a:solidFill>
                <a:latin typeface="gobCL"/>
              </a:rPr>
              <a:t>Agosto 2015</a:t>
            </a:r>
            <a:endParaRPr lang="es-CL" b="1" dirty="0">
              <a:solidFill>
                <a:schemeClr val="tx1">
                  <a:lumMod val="65000"/>
                </a:schemeClr>
              </a:solidFill>
              <a:latin typeface="gobCL"/>
            </a:endParaRPr>
          </a:p>
        </p:txBody>
      </p:sp>
      <p:sp>
        <p:nvSpPr>
          <p:cNvPr id="9" name="CuadroTexto 6"/>
          <p:cNvSpPr txBox="1"/>
          <p:nvPr/>
        </p:nvSpPr>
        <p:spPr>
          <a:xfrm>
            <a:off x="2832519" y="3717032"/>
            <a:ext cx="58597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000" b="1" dirty="0" smtClean="0">
                <a:solidFill>
                  <a:schemeClr val="tx1">
                    <a:lumMod val="65000"/>
                  </a:schemeClr>
                </a:solidFill>
                <a:latin typeface="gobCL"/>
              </a:rPr>
              <a:t>IV Concurso de Equipamiento Científico y Tecnológico Mediano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000" b="1" dirty="0" smtClean="0">
                <a:solidFill>
                  <a:schemeClr val="tx1">
                    <a:lumMod val="65000"/>
                  </a:schemeClr>
                </a:solidFill>
                <a:latin typeface="gobCL"/>
              </a:rPr>
              <a:t>FONDEQUIP 2015</a:t>
            </a: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30" y="266700"/>
            <a:ext cx="2190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55588" lvl="1"/>
            <a:r>
              <a:rPr lang="es-CL" sz="3600" b="1" dirty="0" smtClean="0">
                <a:solidFill>
                  <a:prstClr val="black"/>
                </a:solidFill>
                <a:latin typeface="+mj-lt"/>
              </a:rPr>
              <a:t>FONDEQUIP 2015</a:t>
            </a:r>
            <a:r>
              <a:rPr lang="es-CL" sz="3200" b="1" dirty="0" smtClean="0">
                <a:solidFill>
                  <a:prstClr val="black"/>
                </a:solidFill>
              </a:rPr>
              <a:t/>
            </a:r>
            <a:br>
              <a:rPr lang="es-CL" sz="3200" b="1" dirty="0" smtClean="0">
                <a:solidFill>
                  <a:prstClr val="black"/>
                </a:solidFill>
              </a:rPr>
            </a:br>
            <a:r>
              <a:rPr lang="es-CL" sz="2200" b="1" dirty="0" smtClean="0">
                <a:solidFill>
                  <a:prstClr val="black"/>
                </a:solidFill>
                <a:latin typeface="+mj-lt"/>
              </a:rPr>
              <a:t>Propuesta</a:t>
            </a:r>
            <a:r>
              <a:rPr lang="es-CL" sz="2000" b="1" dirty="0" smtClean="0">
                <a:solidFill>
                  <a:prstClr val="black"/>
                </a:solidFill>
              </a:rPr>
              <a:t/>
            </a:r>
            <a:br>
              <a:rPr lang="es-CL" sz="2000" b="1" dirty="0" smtClean="0">
                <a:solidFill>
                  <a:prstClr val="black"/>
                </a:solidFill>
              </a:rPr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CL" sz="2600" b="1" dirty="0" smtClean="0"/>
              <a:t>Beneficios y plazos:</a:t>
            </a:r>
          </a:p>
          <a:p>
            <a:pPr marL="0" lvl="0" indent="0">
              <a:buNone/>
            </a:pPr>
            <a:endParaRPr lang="es-CL" sz="2600" b="1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CL" dirty="0" smtClean="0"/>
              <a:t>Duración de los proyectos: </a:t>
            </a:r>
            <a:r>
              <a:rPr lang="es-CL" b="1" dirty="0" smtClean="0"/>
              <a:t>18 meses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es-CL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CL" dirty="0" smtClean="0"/>
              <a:t>Monto mínimo del </a:t>
            </a:r>
            <a:r>
              <a:rPr lang="es-CL" dirty="0" err="1" smtClean="0"/>
              <a:t>item</a:t>
            </a:r>
            <a:r>
              <a:rPr lang="es-CL" dirty="0" smtClean="0"/>
              <a:t> A. Equipamiento: </a:t>
            </a:r>
            <a:r>
              <a:rPr lang="es-CL" b="1" dirty="0" smtClean="0"/>
              <a:t>$100.000.000</a:t>
            </a:r>
            <a:endParaRPr lang="es-CL" b="1" dirty="0"/>
          </a:p>
          <a:p>
            <a:pPr marL="285750" lvl="0" indent="-285750" algn="just">
              <a:buFont typeface="Arial" pitchFamily="34" charset="0"/>
              <a:buChar char="•"/>
            </a:pPr>
            <a:endParaRPr lang="es-CL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CL" dirty="0" smtClean="0"/>
              <a:t>El financiamiento máximo por CONICYT será de </a:t>
            </a:r>
            <a:r>
              <a:rPr lang="es-CL" b="1" dirty="0" smtClean="0"/>
              <a:t>$200.000.000.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963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55588" lvl="1"/>
            <a:r>
              <a:rPr lang="es-CL" sz="3600" b="1" dirty="0" smtClean="0">
                <a:solidFill>
                  <a:prstClr val="black"/>
                </a:solidFill>
                <a:latin typeface="+mj-lt"/>
              </a:rPr>
              <a:t>FONDEQUIP 2015</a:t>
            </a:r>
            <a:r>
              <a:rPr lang="es-CL" sz="3200" b="1" dirty="0" smtClean="0">
                <a:solidFill>
                  <a:prstClr val="black"/>
                </a:solidFill>
              </a:rPr>
              <a:t/>
            </a:r>
            <a:br>
              <a:rPr lang="es-CL" sz="3200" b="1" dirty="0" smtClean="0">
                <a:solidFill>
                  <a:prstClr val="black"/>
                </a:solidFill>
              </a:rPr>
            </a:br>
            <a:r>
              <a:rPr lang="es-CL" sz="2200" b="1" dirty="0" smtClean="0">
                <a:solidFill>
                  <a:prstClr val="black"/>
                </a:solidFill>
                <a:latin typeface="+mj-lt"/>
              </a:rPr>
              <a:t>Propuesta</a:t>
            </a:r>
            <a:r>
              <a:rPr lang="es-CL" sz="2000" b="1" dirty="0" smtClean="0">
                <a:solidFill>
                  <a:prstClr val="black"/>
                </a:solidFill>
              </a:rPr>
              <a:t/>
            </a:r>
            <a:br>
              <a:rPr lang="es-CL" sz="2000" b="1" dirty="0" smtClean="0">
                <a:solidFill>
                  <a:prstClr val="black"/>
                </a:solidFill>
              </a:rPr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CL" sz="2600" b="1" dirty="0" smtClean="0"/>
              <a:t>Cofinanciamiento de la Institución:</a:t>
            </a:r>
          </a:p>
          <a:p>
            <a:pPr marL="0" lvl="0" indent="0">
              <a:buNone/>
            </a:pPr>
            <a:endParaRPr lang="es-CL" sz="2600" b="1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CL" dirty="0"/>
              <a:t>Al menos el </a:t>
            </a:r>
            <a:r>
              <a:rPr lang="es-CL" b="1" dirty="0"/>
              <a:t>20%</a:t>
            </a:r>
            <a:r>
              <a:rPr lang="es-CL" dirty="0"/>
              <a:t> del monto total del Ítem </a:t>
            </a:r>
            <a:r>
              <a:rPr lang="es-CL" dirty="0" smtClean="0"/>
              <a:t>A. Equipamiento </a:t>
            </a:r>
            <a:r>
              <a:rPr lang="es-CL" dirty="0"/>
              <a:t>(Equipo principal + accesorio) </a:t>
            </a:r>
            <a:r>
              <a:rPr lang="es-CL" dirty="0" smtClean="0"/>
              <a:t>con </a:t>
            </a:r>
            <a:r>
              <a:rPr lang="es-CL" b="1" dirty="0"/>
              <a:t>Aportes </a:t>
            </a:r>
            <a:r>
              <a:rPr lang="es-CL" b="1" dirty="0" smtClean="0"/>
              <a:t>Pecuniarios.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es-CL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CL" b="1" dirty="0" smtClean="0"/>
              <a:t>Aporte </a:t>
            </a:r>
            <a:r>
              <a:rPr lang="es-CL" b="1" dirty="0"/>
              <a:t>No Pecuniario </a:t>
            </a:r>
            <a:r>
              <a:rPr lang="es-CL" dirty="0"/>
              <a:t>debe ser equivalente al </a:t>
            </a:r>
            <a:r>
              <a:rPr lang="es-CL" b="1" dirty="0"/>
              <a:t>30%</a:t>
            </a:r>
            <a:r>
              <a:rPr lang="es-CL" dirty="0"/>
              <a:t> del monto total del Ítem A. Equipamiento (Equipo principal + accesorio</a:t>
            </a:r>
            <a:r>
              <a:rPr lang="es-CL" dirty="0" smtClean="0"/>
              <a:t>).</a:t>
            </a:r>
            <a:endParaRPr lang="es-CL" dirty="0"/>
          </a:p>
          <a:p>
            <a:pPr marL="0" lvl="0" indent="0" algn="just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483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>
            <a:noAutofit/>
          </a:bodyPr>
          <a:lstStyle/>
          <a:p>
            <a:pPr lvl="0" algn="just">
              <a:buFont typeface="Calibri"/>
              <a:buChar char="-"/>
            </a:pPr>
            <a:endParaRPr lang="es-ES" sz="1800" b="1" dirty="0" smtClean="0">
              <a:ea typeface="Times New Roman"/>
              <a:cs typeface="Times New Roman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100" b="1" dirty="0"/>
              <a:t>Equipo Principal</a:t>
            </a:r>
            <a:r>
              <a:rPr lang="es-ES" sz="2100" dirty="0"/>
              <a:t>: Dispositivo que cumple, de forma autónoma o por sí solo, todas las funciones para lo cual fue diseñado o creado.</a:t>
            </a:r>
            <a:endParaRPr lang="es-CL" sz="21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sz="21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100" b="1" dirty="0"/>
              <a:t>Accesorio(s): </a:t>
            </a:r>
            <a:r>
              <a:rPr lang="es-ES" sz="2100" dirty="0"/>
              <a:t>Cualquier mecanismo, equipo, parte, aparato o dispositivo acoplable, integrable o ensamblable, ya sea en forma física o remota, al Equipo Principal, que tiene la capacidad de ampliar o mejorar su funcionamiento.</a:t>
            </a:r>
            <a:endParaRPr lang="es-CL" sz="2100" dirty="0"/>
          </a:p>
          <a:p>
            <a:endParaRPr lang="es-CL" sz="1800" dirty="0"/>
          </a:p>
        </p:txBody>
      </p:sp>
      <p:sp>
        <p:nvSpPr>
          <p:cNvPr id="4" name="3 Rectángulo"/>
          <p:cNvSpPr/>
          <p:nvPr/>
        </p:nvSpPr>
        <p:spPr>
          <a:xfrm>
            <a:off x="9509" y="372185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  <a:endParaRPr lang="es-CL" sz="3200" b="1" dirty="0">
              <a:solidFill>
                <a:prstClr val="black"/>
              </a:solidFill>
            </a:endParaRP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Equipamiento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smtClean="0">
                <a:solidFill>
                  <a:prstClr val="black"/>
                </a:solidFill>
              </a:rPr>
              <a:t>FONDEQUIP 2015</a:t>
            </a:r>
            <a:r>
              <a:rPr lang="es-CL" sz="3200" b="1" kern="0" dirty="0">
                <a:solidFill>
                  <a:prstClr val="black"/>
                </a:solidFill>
              </a:rPr>
              <a:t/>
            </a:r>
            <a:br>
              <a:rPr lang="es-CL" sz="32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Ítems financiables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595530"/>
              </p:ext>
            </p:extLst>
          </p:nvPr>
        </p:nvGraphicFramePr>
        <p:xfrm>
          <a:off x="467544" y="1916832"/>
          <a:ext cx="8280921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4248472"/>
                <a:gridCol w="201622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Ítem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Subitem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Financiamiento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Equipamiento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Equipo Principal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CONICYT/Institución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Accesorio(s)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Traslado e Instalación 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Traslados y seguros de traslado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CONICYT/Institución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Instalación y Puesta en Marcha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Adecuación de infraestructura y/o habilitación de espacios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Mantención, Garantías y Seguros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130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Operación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Capacitación</a:t>
                      </a:r>
                      <a:endParaRPr lang="es-C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Institución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130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Gastos de Operación y Administración</a:t>
                      </a: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58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>
            <a:noAutofit/>
          </a:bodyPr>
          <a:lstStyle/>
          <a:p>
            <a:pPr lvl="0" algn="just">
              <a:buFont typeface="Calibri"/>
              <a:buChar char="-"/>
            </a:pPr>
            <a:endParaRPr lang="es-ES" sz="1800" b="1" dirty="0" smtClean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es-CL" b="1" dirty="0" smtClean="0"/>
              <a:t>Formularios de la propuesta</a:t>
            </a:r>
          </a:p>
          <a:p>
            <a:pPr marL="0" indent="0">
              <a:buNone/>
            </a:pPr>
            <a:r>
              <a:rPr lang="es-CL" b="1" dirty="0" smtClean="0"/>
              <a:t>(formato descargable):</a:t>
            </a:r>
            <a:endParaRPr lang="es-CL" b="1" dirty="0"/>
          </a:p>
          <a:p>
            <a:endParaRPr lang="es-CL" sz="2100" dirty="0"/>
          </a:p>
          <a:p>
            <a:r>
              <a:rPr lang="es-CL" sz="2100" dirty="0" smtClean="0"/>
              <a:t>Justificación </a:t>
            </a:r>
            <a:r>
              <a:rPr lang="es-CL" sz="2100" dirty="0"/>
              <a:t>científica-técnica de la propuesta</a:t>
            </a:r>
            <a:r>
              <a:rPr lang="es-CL" sz="2100" dirty="0" smtClean="0"/>
              <a:t>.</a:t>
            </a:r>
          </a:p>
          <a:p>
            <a:endParaRPr lang="es-CL" sz="2100" dirty="0"/>
          </a:p>
          <a:p>
            <a:r>
              <a:rPr lang="es-CL" sz="2100" dirty="0" smtClean="0"/>
              <a:t>Impacto </a:t>
            </a:r>
            <a:r>
              <a:rPr lang="es-CL" sz="2100" dirty="0"/>
              <a:t>Potencial de la propuesta</a:t>
            </a:r>
            <a:r>
              <a:rPr lang="es-CL" sz="2100" dirty="0" smtClean="0"/>
              <a:t>.</a:t>
            </a:r>
          </a:p>
          <a:p>
            <a:endParaRPr lang="es-CL" sz="2100" dirty="0"/>
          </a:p>
          <a:p>
            <a:r>
              <a:rPr lang="es-CL" sz="2100" dirty="0" smtClean="0"/>
              <a:t>Aporte </a:t>
            </a:r>
            <a:r>
              <a:rPr lang="es-CL" sz="2100" dirty="0"/>
              <a:t>estratégico </a:t>
            </a:r>
            <a:r>
              <a:rPr lang="es-CL" sz="2100" dirty="0" smtClean="0"/>
              <a:t>institucional.</a:t>
            </a:r>
            <a:endParaRPr lang="es-CL" sz="2100" dirty="0"/>
          </a:p>
          <a:p>
            <a:endParaRPr lang="es-CL" sz="1800" dirty="0"/>
          </a:p>
        </p:txBody>
      </p:sp>
      <p:sp>
        <p:nvSpPr>
          <p:cNvPr id="4" name="3 Rectángulo"/>
          <p:cNvSpPr/>
          <p:nvPr/>
        </p:nvSpPr>
        <p:spPr>
          <a:xfrm>
            <a:off x="9509" y="372185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  <a:endParaRPr lang="es-CL" sz="3200" b="1" dirty="0">
              <a:solidFill>
                <a:prstClr val="black"/>
              </a:solidFill>
            </a:endParaRP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Documentos a adjuntar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>
            <a:noAutofit/>
          </a:bodyPr>
          <a:lstStyle/>
          <a:p>
            <a:pPr lvl="0" algn="just">
              <a:buFont typeface="Calibri"/>
              <a:buChar char="-"/>
            </a:pPr>
            <a:endParaRPr lang="es-ES" sz="1800" b="1" dirty="0" smtClean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es-CL" b="1" dirty="0" smtClean="0"/>
              <a:t>Otros documentos:</a:t>
            </a:r>
            <a:endParaRPr lang="es-CL" dirty="0"/>
          </a:p>
          <a:p>
            <a:r>
              <a:rPr lang="es-CL" sz="2100" dirty="0" smtClean="0"/>
              <a:t>Presupuesto (formato descargable).</a:t>
            </a:r>
          </a:p>
          <a:p>
            <a:endParaRPr lang="es-CL" sz="2100" dirty="0" smtClean="0"/>
          </a:p>
          <a:p>
            <a:r>
              <a:rPr lang="es-CL" sz="2100" dirty="0" smtClean="0"/>
              <a:t>2 </a:t>
            </a:r>
            <a:r>
              <a:rPr lang="es-CL" sz="2100" dirty="0"/>
              <a:t>cotizaciones del equipamiento y accesorio(s</a:t>
            </a:r>
            <a:r>
              <a:rPr lang="es-CL" sz="2100" dirty="0" smtClean="0"/>
              <a:t>) para </a:t>
            </a:r>
            <a:r>
              <a:rPr lang="es-CL" sz="2100" dirty="0"/>
              <a:t>justificar el monto solicitado </a:t>
            </a:r>
            <a:r>
              <a:rPr lang="es-CL" sz="2100" dirty="0" smtClean="0"/>
              <a:t>para </a:t>
            </a:r>
            <a:r>
              <a:rPr lang="es-CL" sz="2100" dirty="0"/>
              <a:t>el Ítem A. Equipamiento</a:t>
            </a:r>
            <a:r>
              <a:rPr lang="es-CL" sz="2100" dirty="0" smtClean="0"/>
              <a:t>. </a:t>
            </a:r>
            <a:r>
              <a:rPr lang="es-CL" sz="2100" u="sng" dirty="0" smtClean="0"/>
              <a:t>(Requiere Justificación).</a:t>
            </a:r>
            <a:endParaRPr lang="es-CL" sz="2100" u="sng" dirty="0" smtClean="0"/>
          </a:p>
          <a:p>
            <a:endParaRPr lang="es-CL" sz="2100" dirty="0"/>
          </a:p>
          <a:p>
            <a:r>
              <a:rPr lang="es-CL" sz="2100" dirty="0"/>
              <a:t>Acta de Cotizaciones y Justificación de los </a:t>
            </a:r>
            <a:r>
              <a:rPr lang="es-CL" sz="2100" dirty="0" smtClean="0"/>
              <a:t>Aportes (</a:t>
            </a:r>
            <a:r>
              <a:rPr lang="es-CL" sz="2100" dirty="0"/>
              <a:t>formato descargable</a:t>
            </a:r>
            <a:r>
              <a:rPr lang="es-CL" sz="2100" dirty="0" smtClean="0"/>
              <a:t>).</a:t>
            </a:r>
          </a:p>
          <a:p>
            <a:endParaRPr lang="es-CL" sz="2100" dirty="0"/>
          </a:p>
          <a:p>
            <a:r>
              <a:rPr lang="es-CL" sz="2100" dirty="0" smtClean="0"/>
              <a:t>Carta de compromiso de la Institución Beneficiara (formato descargable)</a:t>
            </a:r>
            <a:endParaRPr lang="es-CL" sz="2100" dirty="0"/>
          </a:p>
        </p:txBody>
      </p:sp>
      <p:sp>
        <p:nvSpPr>
          <p:cNvPr id="4" name="3 Rectángulo"/>
          <p:cNvSpPr/>
          <p:nvPr/>
        </p:nvSpPr>
        <p:spPr>
          <a:xfrm>
            <a:off x="9509" y="372185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  <a:endParaRPr lang="es-CL" sz="3200" b="1" dirty="0">
              <a:solidFill>
                <a:prstClr val="black"/>
              </a:solidFill>
            </a:endParaRP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Documentos a adjuntar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3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>
            <a:noAutofit/>
          </a:bodyPr>
          <a:lstStyle/>
          <a:p>
            <a:pPr lvl="0" algn="just">
              <a:buFont typeface="Calibri"/>
              <a:buChar char="-"/>
            </a:pPr>
            <a:endParaRPr lang="es-ES" sz="1800" b="1" dirty="0" smtClean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es-CL" b="1" dirty="0" smtClean="0"/>
              <a:t>Otros documentos:</a:t>
            </a:r>
            <a:endParaRPr lang="es-CL" dirty="0"/>
          </a:p>
          <a:p>
            <a:pPr marL="0" indent="0">
              <a:buNone/>
            </a:pPr>
            <a:endParaRPr lang="es-CL" dirty="0"/>
          </a:p>
          <a:p>
            <a:r>
              <a:rPr lang="es-CL" sz="2100" dirty="0" smtClean="0"/>
              <a:t>Cartas de compromiso de uso de instituciones </a:t>
            </a:r>
            <a:r>
              <a:rPr lang="es-CL" sz="2100" dirty="0" smtClean="0"/>
              <a:t>externas (mínimo 10%).</a:t>
            </a:r>
            <a:endParaRPr lang="es-CL" sz="2100" dirty="0" smtClean="0"/>
          </a:p>
          <a:p>
            <a:endParaRPr lang="es-CL" sz="2100" dirty="0" smtClean="0"/>
          </a:p>
          <a:p>
            <a:r>
              <a:rPr lang="es-CL" sz="2100" dirty="0" smtClean="0"/>
              <a:t>Carta de compromiso de apoyo de investigadores extranjeros (opcional).</a:t>
            </a:r>
          </a:p>
          <a:p>
            <a:endParaRPr lang="es-CL" sz="2100" dirty="0"/>
          </a:p>
          <a:p>
            <a:r>
              <a:rPr lang="es-CL" sz="2100" dirty="0" smtClean="0"/>
              <a:t>Ficha de equipamiento (formato descargable).</a:t>
            </a:r>
          </a:p>
          <a:p>
            <a:endParaRPr lang="es-CL" dirty="0"/>
          </a:p>
          <a:p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9509" y="372185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  <a:endParaRPr lang="es-CL" sz="3200" b="1" dirty="0">
              <a:solidFill>
                <a:prstClr val="black"/>
              </a:solidFill>
            </a:endParaRP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Documentos a adjuntar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9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>
            <a:noAutofit/>
          </a:bodyPr>
          <a:lstStyle/>
          <a:p>
            <a:pPr lvl="0" algn="just">
              <a:buFont typeface="Calibri"/>
              <a:buChar char="-"/>
            </a:pPr>
            <a:endParaRPr lang="es-ES" sz="1800" b="1" dirty="0" smtClean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es-CL" dirty="0" smtClean="0"/>
              <a:t>Los proyectos con documentos incompletos quedan </a:t>
            </a:r>
            <a:r>
              <a:rPr lang="es-CL" b="1" dirty="0" smtClean="0"/>
              <a:t>inadmisibles</a:t>
            </a:r>
            <a:r>
              <a:rPr lang="es-CL" dirty="0" smtClean="0"/>
              <a:t>.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 smtClean="0"/>
              <a:t>El postulante debe asegurarse que:</a:t>
            </a:r>
          </a:p>
          <a:p>
            <a:pPr marL="0" indent="0">
              <a:buNone/>
            </a:pPr>
            <a:endParaRPr lang="es-CL" dirty="0" smtClean="0"/>
          </a:p>
          <a:p>
            <a:pPr>
              <a:buFontTx/>
              <a:buChar char="-"/>
            </a:pPr>
            <a:r>
              <a:rPr lang="es-CL" dirty="0" smtClean="0"/>
              <a:t>No falte </a:t>
            </a:r>
            <a:r>
              <a:rPr lang="es-CL" b="1" dirty="0" smtClean="0"/>
              <a:t>información</a:t>
            </a:r>
            <a:r>
              <a:rPr lang="es-CL" dirty="0" smtClean="0"/>
              <a:t> en ningún documento.</a:t>
            </a:r>
          </a:p>
          <a:p>
            <a:pPr>
              <a:buFontTx/>
              <a:buChar char="-"/>
            </a:pPr>
            <a:r>
              <a:rPr lang="es-CL" dirty="0" smtClean="0"/>
              <a:t>No suba un </a:t>
            </a:r>
            <a:r>
              <a:rPr lang="es-CL" b="1" dirty="0" smtClean="0"/>
              <a:t>documento en blanco.</a:t>
            </a:r>
          </a:p>
          <a:p>
            <a:pPr>
              <a:buFontTx/>
              <a:buChar char="-"/>
            </a:pPr>
            <a:r>
              <a:rPr lang="es-CL" dirty="0" smtClean="0"/>
              <a:t>Los documentos estén </a:t>
            </a:r>
            <a:r>
              <a:rPr lang="es-CL" b="1" dirty="0" smtClean="0"/>
              <a:t>firmados</a:t>
            </a:r>
            <a:r>
              <a:rPr lang="es-CL" dirty="0" smtClean="0"/>
              <a:t> por quién corresponde.</a:t>
            </a:r>
            <a:endParaRPr lang="es-CL" dirty="0"/>
          </a:p>
          <a:p>
            <a:pPr marL="0" indent="0">
              <a:buNone/>
            </a:pPr>
            <a:endParaRPr lang="es-CL" dirty="0"/>
          </a:p>
          <a:p>
            <a:endParaRPr lang="es-CL" dirty="0"/>
          </a:p>
          <a:p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9509" y="372185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  <a:endParaRPr lang="es-CL" sz="3200" b="1" dirty="0">
              <a:solidFill>
                <a:prstClr val="black"/>
              </a:solidFill>
            </a:endParaRP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Admisibilidad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2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smtClean="0">
                <a:solidFill>
                  <a:prstClr val="black"/>
                </a:solidFill>
              </a:rPr>
              <a:t>FONDEQUIP 2015</a:t>
            </a:r>
            <a:r>
              <a:rPr lang="es-CL" sz="3600" b="1" kern="0" dirty="0">
                <a:solidFill>
                  <a:prstClr val="black"/>
                </a:solidFill>
              </a:rPr>
              <a:t/>
            </a:r>
            <a:br>
              <a:rPr lang="es-CL" sz="36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Criterios de Evaluación</a:t>
            </a:r>
            <a:endParaRPr lang="es-CL" sz="2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842547"/>
              </p:ext>
            </p:extLst>
          </p:nvPr>
        </p:nvGraphicFramePr>
        <p:xfrm>
          <a:off x="251520" y="1417638"/>
          <a:ext cx="8784976" cy="512064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128792"/>
                <a:gridCol w="1656184"/>
              </a:tblGrid>
              <a:tr h="599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CRITERIOS DE EVALUACIÓN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PONDERACIÓN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07944">
                <a:tc>
                  <a:txBody>
                    <a:bodyPr/>
                    <a:lstStyle/>
                    <a:p>
                      <a:pPr marL="342900" marR="90170" lvl="0" indent="-34290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dirty="0">
                          <a:effectLst/>
                        </a:rPr>
                        <a:t>Justificación Científica-Técnica de la Propuesta en el Marco Institucional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0" dirty="0">
                          <a:effectLst/>
                        </a:rPr>
                        <a:t>Claridad y </a:t>
                      </a:r>
                      <a:r>
                        <a:rPr lang="es-CL" sz="1400" b="1" dirty="0">
                          <a:effectLst/>
                        </a:rPr>
                        <a:t>coherencia del equipamiento </a:t>
                      </a:r>
                      <a:r>
                        <a:rPr lang="es-CL" sz="1400" b="0" dirty="0">
                          <a:effectLst/>
                        </a:rPr>
                        <a:t>solicitado con las actividades de investigación y/o desarrollo experimental del área de investigación que la Institución desea apoyar</a:t>
                      </a:r>
                      <a:r>
                        <a:rPr lang="es-CL" sz="1400" b="0" dirty="0" smtClean="0">
                          <a:effectLst/>
                        </a:rPr>
                        <a:t>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Uso compartido </a:t>
                      </a:r>
                      <a:r>
                        <a:rPr lang="es-CL" sz="1400" b="0" dirty="0">
                          <a:effectLst/>
                        </a:rPr>
                        <a:t>del equipamiento (N° de proyectos o investigaciones vigentes que se vincularán al equipamiento solicitado</a:t>
                      </a:r>
                      <a:r>
                        <a:rPr lang="es-CL" sz="1400" b="0" dirty="0" smtClean="0">
                          <a:effectLst/>
                        </a:rPr>
                        <a:t>).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Existencia y coherencia de Laboratorios y de recursos humanos </a:t>
                      </a:r>
                      <a:r>
                        <a:rPr lang="es-CL" sz="1400" b="0" dirty="0">
                          <a:effectLst/>
                        </a:rPr>
                        <a:t>(personal técnico, administrativo, entre otros necesarios), asociados al área donde se solicita el equipamiento. Este punto considera la evaluación del perfil del(a) Coordinar(a) Científico(a</a:t>
                      </a:r>
                      <a:r>
                        <a:rPr lang="es-CL" sz="1400" b="0" dirty="0" smtClean="0">
                          <a:effectLst/>
                        </a:rPr>
                        <a:t>).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0" dirty="0">
                          <a:effectLst/>
                        </a:rPr>
                        <a:t>Justificación de </a:t>
                      </a:r>
                      <a:r>
                        <a:rPr lang="es-CL" sz="1400" b="1" dirty="0">
                          <a:effectLst/>
                        </a:rPr>
                        <a:t>la necesidad del equipamiento solicitado en relación con los equipos existentes en la Institución</a:t>
                      </a:r>
                      <a:r>
                        <a:rPr lang="es-CL" sz="1400" b="0" dirty="0">
                          <a:effectLst/>
                        </a:rPr>
                        <a:t> y/o en otras entidades.</a:t>
                      </a:r>
                      <a:endParaRPr lang="es-C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600" b="1" dirty="0">
                          <a:effectLst/>
                        </a:rPr>
                        <a:t>40%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 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34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smtClean="0">
                <a:solidFill>
                  <a:prstClr val="black"/>
                </a:solidFill>
              </a:rPr>
              <a:t>FONDEQUIP 2015</a:t>
            </a:r>
            <a:r>
              <a:rPr lang="es-CL" sz="3600" b="1" kern="0" dirty="0">
                <a:solidFill>
                  <a:prstClr val="black"/>
                </a:solidFill>
              </a:rPr>
              <a:t/>
            </a:r>
            <a:br>
              <a:rPr lang="es-CL" sz="36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Criterios de Evaluación</a:t>
            </a:r>
            <a:endParaRPr lang="es-CL" sz="2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593923"/>
              </p:ext>
            </p:extLst>
          </p:nvPr>
        </p:nvGraphicFramePr>
        <p:xfrm>
          <a:off x="107504" y="1556792"/>
          <a:ext cx="8856983" cy="489654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200800"/>
                <a:gridCol w="1656183"/>
              </a:tblGrid>
              <a:tr h="593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CRITERIOS DE EVALUACIÓN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PONDERACIÓN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03476">
                <a:tc>
                  <a:txBody>
                    <a:bodyPr/>
                    <a:lstStyle/>
                    <a:p>
                      <a:pPr marL="0" marR="90170" lvl="0" indent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400" dirty="0" smtClean="0">
                          <a:effectLst/>
                        </a:rPr>
                        <a:t>2.</a:t>
                      </a:r>
                      <a:r>
                        <a:rPr lang="es-CL" sz="1400" baseline="0" dirty="0" smtClean="0">
                          <a:effectLst/>
                        </a:rPr>
                        <a:t> </a:t>
                      </a:r>
                      <a:r>
                        <a:rPr lang="es-CL" sz="1400" dirty="0" smtClean="0">
                          <a:effectLst/>
                        </a:rPr>
                        <a:t>Aporte </a:t>
                      </a:r>
                      <a:r>
                        <a:rPr lang="es-CL" sz="1400" dirty="0">
                          <a:effectLst/>
                        </a:rPr>
                        <a:t>Estratégico de la </a:t>
                      </a:r>
                      <a:r>
                        <a:rPr lang="es-CL" sz="1400" dirty="0" smtClean="0">
                          <a:effectLst/>
                        </a:rPr>
                        <a:t>Institución</a:t>
                      </a:r>
                    </a:p>
                    <a:p>
                      <a:pPr marL="342900" marR="90170" lvl="0" indent="-34290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Justificación Estratégica del equipamiento solicitado</a:t>
                      </a:r>
                      <a:r>
                        <a:rPr lang="es-CL" sz="1400" b="0" dirty="0">
                          <a:effectLst/>
                        </a:rPr>
                        <a:t>. (Se considerará si su Institución cuenta con </a:t>
                      </a:r>
                      <a:r>
                        <a:rPr lang="es-CL" sz="1400" b="1" dirty="0">
                          <a:effectLst/>
                        </a:rPr>
                        <a:t>Acreditación en Investigación y/o Post grado</a:t>
                      </a:r>
                      <a:r>
                        <a:rPr lang="es-CL" sz="1400" b="0" dirty="0">
                          <a:effectLst/>
                        </a:rPr>
                        <a:t> de la Institución por la Comisión Nacional de Acreditación y nº de años desde la última evaluación</a:t>
                      </a:r>
                      <a:r>
                        <a:rPr lang="es-CL" sz="1400" b="0" dirty="0" smtClean="0">
                          <a:effectLst/>
                        </a:rPr>
                        <a:t>).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Plan Institucional de uso y acceso del equipamiento </a:t>
                      </a:r>
                      <a:r>
                        <a:rPr lang="es-CL" sz="1400" b="0" dirty="0">
                          <a:effectLst/>
                        </a:rPr>
                        <a:t>solicitado. Considera el Apoyo a la investigación cooperativa </a:t>
                      </a:r>
                      <a:r>
                        <a:rPr lang="es-CL" sz="1400" b="0" dirty="0" err="1">
                          <a:effectLst/>
                        </a:rPr>
                        <a:t>intra</a:t>
                      </a:r>
                      <a:r>
                        <a:rPr lang="es-CL" sz="1400" b="0" dirty="0">
                          <a:effectLst/>
                        </a:rPr>
                        <a:t> e inter institucional (se requiere al menos un 10% del tiempo disponible de uso del equipamiento destinado para uso externo a la Institución Beneficiaria</a:t>
                      </a:r>
                      <a:r>
                        <a:rPr lang="es-CL" sz="1400" b="0" dirty="0" smtClean="0">
                          <a:effectLst/>
                        </a:rPr>
                        <a:t>).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Coherencia y justificación entre los recursos solicitados a CONICYT y los aportados por la Institución</a:t>
                      </a:r>
                      <a:r>
                        <a:rPr lang="es-CL" sz="1400" b="0" dirty="0">
                          <a:effectLst/>
                        </a:rPr>
                        <a:t>.  Se considerará el plan de instalación, puesta en marcha, operación y mantención del Equipamiento solicitado.</a:t>
                      </a:r>
                      <a:endParaRPr lang="es-C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600" b="1" dirty="0">
                          <a:effectLst/>
                        </a:rPr>
                        <a:t>40%</a:t>
                      </a:r>
                      <a:endParaRPr lang="es-CL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6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/>
              <a:t>¿QUE ES FONDEQUIP?</a:t>
            </a:r>
            <a:endParaRPr lang="es-CL" sz="3200" b="1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CL" sz="2000" dirty="0" smtClean="0"/>
          </a:p>
          <a:p>
            <a:pPr marL="0" indent="0" algn="just">
              <a:buNone/>
            </a:pPr>
            <a:endParaRPr lang="es-CL" sz="2000" dirty="0"/>
          </a:p>
          <a:p>
            <a:pPr marL="0" indent="0" algn="just">
              <a:buNone/>
            </a:pPr>
            <a:endParaRPr lang="es-CL" sz="2000" dirty="0" smtClean="0"/>
          </a:p>
          <a:p>
            <a:pPr marL="0" indent="0" algn="just">
              <a:buNone/>
            </a:pPr>
            <a:r>
              <a:rPr lang="es-CL" sz="2000" dirty="0" smtClean="0"/>
              <a:t>El </a:t>
            </a:r>
            <a:r>
              <a:rPr lang="es-CL" sz="2000" dirty="0"/>
              <a:t>programa FONDEQUIP fue creado en el año 2011 con el objetivo de entregar financiamiento a través de un sistema de concursos para </a:t>
            </a:r>
            <a:r>
              <a:rPr lang="es-CL" sz="2000" b="1" dirty="0"/>
              <a:t>la adquisición, actualización y/o acceso a equipamiento científico y tecnológico </a:t>
            </a:r>
            <a:r>
              <a:rPr lang="es-CL" sz="2000" dirty="0"/>
              <a:t>destinado a actividades de investigación</a:t>
            </a:r>
            <a:r>
              <a:rPr lang="es-CL" sz="2000" dirty="0" smtClean="0"/>
              <a:t>.</a:t>
            </a:r>
          </a:p>
          <a:p>
            <a:pPr marL="0" indent="0" algn="just">
              <a:buNone/>
            </a:pP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40627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smtClean="0">
                <a:solidFill>
                  <a:prstClr val="black"/>
                </a:solidFill>
              </a:rPr>
              <a:t>FONDEQUIP 2015</a:t>
            </a:r>
            <a:r>
              <a:rPr lang="es-CL" sz="3600" b="1" kern="0" dirty="0">
                <a:solidFill>
                  <a:prstClr val="black"/>
                </a:solidFill>
              </a:rPr>
              <a:t/>
            </a:r>
            <a:br>
              <a:rPr lang="es-CL" sz="36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Criterios de Evaluación</a:t>
            </a:r>
            <a:endParaRPr lang="es-CL" sz="2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848634"/>
              </p:ext>
            </p:extLst>
          </p:nvPr>
        </p:nvGraphicFramePr>
        <p:xfrm>
          <a:off x="179512" y="1628800"/>
          <a:ext cx="8712967" cy="46805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056784"/>
                <a:gridCol w="1656183"/>
              </a:tblGrid>
              <a:tr h="880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CRITERIOS DE EVALUACIÓN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>
                          <a:effectLst/>
                        </a:rPr>
                        <a:t>PONDERACIÓN</a:t>
                      </a:r>
                      <a:endParaRPr lang="es-CL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00404">
                <a:tc>
                  <a:txBody>
                    <a:bodyPr/>
                    <a:lstStyle/>
                    <a:p>
                      <a:pPr marL="0" marR="90170" lvl="0" indent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400" dirty="0" smtClean="0">
                          <a:effectLst/>
                        </a:rPr>
                        <a:t>3.</a:t>
                      </a:r>
                      <a:r>
                        <a:rPr lang="es-CL" sz="1400" baseline="0" dirty="0" smtClean="0">
                          <a:effectLst/>
                        </a:rPr>
                        <a:t> </a:t>
                      </a:r>
                      <a:r>
                        <a:rPr lang="es-CL" sz="1400" dirty="0" smtClean="0">
                          <a:effectLst/>
                        </a:rPr>
                        <a:t>Impacto </a:t>
                      </a:r>
                      <a:r>
                        <a:rPr lang="es-CL" sz="1400" dirty="0">
                          <a:effectLst/>
                        </a:rPr>
                        <a:t>Potencial de la Propuesta</a:t>
                      </a:r>
                    </a:p>
                    <a:p>
                      <a:pPr marL="0" marR="88265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 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1" dirty="0">
                          <a:effectLst/>
                        </a:rPr>
                        <a:t>Potencial impacto y nuevo conocimiento </a:t>
                      </a:r>
                      <a:r>
                        <a:rPr lang="es-CL" sz="1400" b="0" dirty="0">
                          <a:effectLst/>
                        </a:rPr>
                        <a:t>a generar con el uso del equipamiento solicitado</a:t>
                      </a:r>
                      <a:r>
                        <a:rPr lang="es-CL" sz="1400" b="0" dirty="0" smtClean="0">
                          <a:effectLst/>
                        </a:rPr>
                        <a:t>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0" dirty="0">
                          <a:effectLst/>
                        </a:rPr>
                        <a:t>Desarrollo de </a:t>
                      </a:r>
                      <a:r>
                        <a:rPr lang="es-CL" sz="1400" b="1" dirty="0">
                          <a:effectLst/>
                        </a:rPr>
                        <a:t>líneas de investigación derivadas</a:t>
                      </a:r>
                      <a:r>
                        <a:rPr lang="es-CL" sz="1400" b="0" dirty="0" smtClean="0">
                          <a:effectLst/>
                        </a:rPr>
                        <a:t>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0" dirty="0">
                          <a:effectLst/>
                        </a:rPr>
                        <a:t>Fomento a la </a:t>
                      </a:r>
                      <a:r>
                        <a:rPr lang="es-CL" sz="1400" b="1" dirty="0">
                          <a:effectLst/>
                        </a:rPr>
                        <a:t>interacción con investigadores(as) extranjeros(as</a:t>
                      </a:r>
                      <a:r>
                        <a:rPr lang="es-CL" sz="1400" b="1" dirty="0" smtClean="0">
                          <a:effectLst/>
                        </a:rPr>
                        <a:t>)</a:t>
                      </a:r>
                      <a:r>
                        <a:rPr lang="es-CL" sz="1400" b="0" dirty="0" smtClean="0">
                          <a:effectLst/>
                        </a:rPr>
                        <a:t>.</a:t>
                      </a: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s-CL" sz="1400" b="0" dirty="0">
                        <a:effectLst/>
                      </a:endParaRPr>
                    </a:p>
                    <a:p>
                      <a:pPr marL="742950" marR="88265" lvl="1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CL" sz="1400" b="0" dirty="0">
                          <a:effectLst/>
                        </a:rPr>
                        <a:t>Apoyo a </a:t>
                      </a:r>
                      <a:r>
                        <a:rPr lang="es-CL" sz="1400" b="1" dirty="0">
                          <a:effectLst/>
                        </a:rPr>
                        <a:t>la formación y entrenamiento de estudiantes </a:t>
                      </a:r>
                      <a:r>
                        <a:rPr lang="es-CL" sz="1400" b="0" dirty="0">
                          <a:effectLst/>
                        </a:rPr>
                        <a:t>de pre y post grado.</a:t>
                      </a:r>
                      <a:endParaRPr lang="es-C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600" b="1" dirty="0">
                          <a:effectLst/>
                        </a:rPr>
                        <a:t>20%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</a:rPr>
                        <a:t> 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6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smtClean="0">
                <a:solidFill>
                  <a:prstClr val="black"/>
                </a:solidFill>
              </a:rPr>
              <a:t>FONDEQUIP 2015</a:t>
            </a:r>
            <a:r>
              <a:rPr lang="es-CL" sz="3600" b="1" kern="0" dirty="0">
                <a:solidFill>
                  <a:prstClr val="black"/>
                </a:solidFill>
              </a:rPr>
              <a:t/>
            </a:r>
            <a:br>
              <a:rPr lang="es-CL" sz="36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Evaluación</a:t>
            </a:r>
            <a:endParaRPr lang="es-C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/>
          </a:bodyPr>
          <a:lstStyle/>
          <a:p>
            <a:pPr marL="0" lvl="1" indent="0">
              <a:buClr>
                <a:srgbClr val="006CB7"/>
              </a:buClr>
              <a:buNone/>
            </a:pPr>
            <a:r>
              <a:rPr lang="es-CL" dirty="0"/>
              <a:t>Los Paneles de Evaluación del </a:t>
            </a:r>
            <a:r>
              <a:rPr lang="es-CL" dirty="0" smtClean="0"/>
              <a:t>se </a:t>
            </a:r>
            <a:r>
              <a:rPr lang="es-CL" dirty="0"/>
              <a:t>definen por grupos de </a:t>
            </a:r>
            <a:r>
              <a:rPr lang="es-CL" dirty="0" smtClean="0"/>
              <a:t>equipamiento:</a:t>
            </a:r>
          </a:p>
          <a:p>
            <a:pPr marL="0" lvl="1" indent="0">
              <a:buClr>
                <a:srgbClr val="006CB7"/>
              </a:buClr>
              <a:buNone/>
            </a:pPr>
            <a:endParaRPr lang="es-CL" sz="2400" dirty="0"/>
          </a:p>
          <a:p>
            <a:pPr marL="0" lvl="1" indent="0">
              <a:buClr>
                <a:srgbClr val="006CB7"/>
              </a:buClr>
              <a:buNone/>
            </a:pPr>
            <a:endParaRPr lang="es-ES" sz="2400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796642"/>
              </p:ext>
            </p:extLst>
          </p:nvPr>
        </p:nvGraphicFramePr>
        <p:xfrm>
          <a:off x="899592" y="2414778"/>
          <a:ext cx="7416824" cy="394328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080120"/>
                <a:gridCol w="6336704"/>
              </a:tblGrid>
              <a:tr h="2914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GRUPO DE EQUIPAMIENTO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94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1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 smtClean="0">
                          <a:effectLst/>
                        </a:rPr>
                        <a:t>Cromatógrafos </a:t>
                      </a:r>
                      <a:r>
                        <a:rPr lang="es-CL" sz="2000" b="0" dirty="0">
                          <a:effectLst/>
                        </a:rPr>
                        <a:t>y </a:t>
                      </a:r>
                      <a:r>
                        <a:rPr lang="es-CL" sz="2000" b="0" dirty="0" smtClean="0">
                          <a:effectLst/>
                        </a:rPr>
                        <a:t>Espectrómetros</a:t>
                      </a:r>
                      <a:r>
                        <a:rPr lang="es-CL" sz="2000" b="0" dirty="0">
                          <a:effectLst/>
                        </a:rPr>
                        <a:t> </a:t>
                      </a:r>
                      <a:endParaRPr lang="es-CL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94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>
                          <a:effectLst/>
                        </a:rPr>
                        <a:t>Equipamiento de </a:t>
                      </a:r>
                      <a:r>
                        <a:rPr lang="es-CL" sz="2000" b="0" dirty="0" smtClean="0">
                          <a:effectLst/>
                        </a:rPr>
                        <a:t>informática</a:t>
                      </a:r>
                      <a:endParaRPr lang="es-CL" sz="2000" b="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5994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>
                          <a:effectLst/>
                        </a:rPr>
                        <a:t>Instrumentos </a:t>
                      </a:r>
                      <a:r>
                        <a:rPr lang="es-CL" sz="2000" b="0" dirty="0" err="1" smtClean="0">
                          <a:effectLst/>
                        </a:rPr>
                        <a:t>Bioanalíticos</a:t>
                      </a:r>
                      <a:endParaRPr lang="es-CL" sz="2000" b="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5994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>
                          <a:effectLst/>
                        </a:rPr>
                        <a:t>Microscopios y </a:t>
                      </a:r>
                      <a:r>
                        <a:rPr lang="es-CL" sz="2000" b="0" dirty="0" err="1" smtClean="0">
                          <a:effectLst/>
                        </a:rPr>
                        <a:t>Difractómetros</a:t>
                      </a:r>
                      <a:endParaRPr lang="es-CL" sz="2000" b="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907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>
                          <a:effectLst/>
                        </a:rPr>
                        <a:t>Equipos de Procesamiento y ensayo de Materiales (Industrial o a Escala de Laboratorio</a:t>
                      </a:r>
                      <a:r>
                        <a:rPr lang="es-CL" sz="2000" b="0" dirty="0" smtClean="0">
                          <a:effectLst/>
                        </a:rPr>
                        <a:t>)</a:t>
                      </a:r>
                      <a:endParaRPr lang="es-CL" sz="2000" b="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2914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Grupo 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0" dirty="0">
                          <a:effectLst/>
                        </a:rPr>
                        <a:t>Otros</a:t>
                      </a:r>
                      <a:endParaRPr lang="es-CL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6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kern="0" dirty="0" err="1">
                <a:solidFill>
                  <a:prstClr val="black"/>
                </a:solidFill>
              </a:rPr>
              <a:t>Fondequip</a:t>
            </a:r>
            <a:r>
              <a:rPr lang="es-CL" sz="3200" b="1" kern="0" dirty="0">
                <a:solidFill>
                  <a:prstClr val="black"/>
                </a:solidFill>
              </a:rPr>
              <a:t> </a:t>
            </a:r>
            <a:r>
              <a:rPr lang="es-CL" sz="3200" b="1" kern="0" dirty="0" smtClean="0">
                <a:solidFill>
                  <a:prstClr val="black"/>
                </a:solidFill>
              </a:rPr>
              <a:t>2015</a:t>
            </a:r>
            <a:r>
              <a:rPr lang="es-CL" sz="3600" b="1" kern="0" dirty="0">
                <a:solidFill>
                  <a:prstClr val="black"/>
                </a:solidFill>
              </a:rPr>
              <a:t/>
            </a:r>
            <a:br>
              <a:rPr lang="es-CL" sz="3600" b="1" kern="0" dirty="0">
                <a:solidFill>
                  <a:prstClr val="black"/>
                </a:solidFill>
              </a:rPr>
            </a:br>
            <a:r>
              <a:rPr lang="es-CL" sz="2000" b="1" kern="0" dirty="0" smtClean="0">
                <a:solidFill>
                  <a:prstClr val="black"/>
                </a:solidFill>
              </a:rPr>
              <a:t>Lo importante</a:t>
            </a:r>
            <a:endParaRPr lang="es-CL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34982"/>
            <a:ext cx="5821424" cy="461665"/>
          </a:xfrm>
          <a:solidFill>
            <a:schemeClr val="tx2">
              <a:lumMod val="40000"/>
              <a:lumOff val="60000"/>
            </a:schemeClr>
          </a:solidFill>
        </p:spPr>
        <p:txBody>
          <a:bodyPr wrap="square" anchor="ctr" anchorCtr="0">
            <a:spAutoFit/>
          </a:bodyPr>
          <a:lstStyle/>
          <a:p>
            <a:pPr marL="0" lvl="1" indent="0" algn="ctr">
              <a:buClr>
                <a:srgbClr val="006CB7"/>
              </a:buClr>
              <a:buNone/>
            </a:pPr>
            <a:r>
              <a:rPr lang="es-ES" sz="2400" dirty="0" smtClean="0"/>
              <a:t>La propuesta es institucional…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347864" y="2283158"/>
            <a:ext cx="5667064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ctr" anchorCtr="0">
            <a:spAutoFit/>
          </a:bodyPr>
          <a:lstStyle>
            <a:lvl1pPr marL="34290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Clr>
                <a:srgbClr val="006CB7"/>
              </a:buClr>
              <a:buFont typeface="Arial" pitchFamily="-112" charset="0"/>
              <a:buNone/>
            </a:pPr>
            <a:r>
              <a:rPr lang="es-ES" sz="2400" dirty="0" smtClean="0"/>
              <a:t>… </a:t>
            </a:r>
            <a:r>
              <a:rPr lang="es-ES" sz="2400" dirty="0" smtClean="0"/>
              <a:t>para </a:t>
            </a:r>
            <a:r>
              <a:rPr lang="es-ES" sz="2400" dirty="0" smtClean="0"/>
              <a:t>varios investigadores(as).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623394" y="2916415"/>
            <a:ext cx="8363272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ctr" anchorCtr="0">
            <a:spAutoFit/>
          </a:bodyPr>
          <a:lstStyle>
            <a:lvl1pPr marL="34290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006CB7"/>
              </a:buClr>
              <a:buFont typeface="Arial" pitchFamily="-112" charset="0"/>
              <a:buNone/>
            </a:pPr>
            <a:r>
              <a:rPr lang="es-ES" sz="2400" dirty="0" smtClean="0"/>
              <a:t>El coordinador(a) científico(a) no es necesariamente un investigador(a)</a:t>
            </a: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179512" y="3880090"/>
            <a:ext cx="7019529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ctr" anchorCtr="0">
            <a:spAutoFit/>
          </a:bodyPr>
          <a:lstStyle>
            <a:lvl1pPr marL="34290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006CB7"/>
              </a:buClr>
              <a:buFont typeface="Arial" pitchFamily="-112" charset="0"/>
              <a:buNone/>
            </a:pPr>
            <a:r>
              <a:rPr lang="es-ES" sz="2400" dirty="0" smtClean="0"/>
              <a:t>Se evaluará la coherencia institucional de la propuesta…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1995399" y="4823004"/>
            <a:ext cx="7019529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ctr" anchorCtr="0">
            <a:spAutoFit/>
          </a:bodyPr>
          <a:lstStyle>
            <a:lvl1pPr marL="34290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006CB7"/>
              </a:buClr>
              <a:buFont typeface="Arial" pitchFamily="-112" charset="0"/>
              <a:buNone/>
            </a:pPr>
            <a:r>
              <a:rPr lang="es-ES" sz="2400" dirty="0" smtClean="0"/>
              <a:t>… las capacidades de gestión y operación…</a:t>
            </a: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323528" y="5508503"/>
            <a:ext cx="7019529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ctr" anchorCtr="0">
            <a:spAutoFit/>
          </a:bodyPr>
          <a:lstStyle>
            <a:lvl1pPr marL="34290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itchFamily="-112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rgbClr val="006CB7"/>
              </a:buClr>
              <a:buFont typeface="Arial" pitchFamily="-112" charset="0"/>
              <a:buNone/>
            </a:pPr>
            <a:r>
              <a:rPr lang="es-ES" sz="2400" dirty="0" smtClean="0"/>
              <a:t>… y el uso compartido del equipo para varias investigaciones (internas y externas).</a:t>
            </a:r>
          </a:p>
        </p:txBody>
      </p:sp>
    </p:spTree>
    <p:extLst>
      <p:ext uri="{BB962C8B-B14F-4D97-AF65-F5344CB8AC3E}">
        <p14:creationId xmlns:p14="http://schemas.microsoft.com/office/powerpoint/2010/main" val="332077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2800" b="1" dirty="0" smtClean="0"/>
              <a:t>Anexo</a:t>
            </a: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Equipos financiados por FONDEQUIP</a:t>
            </a:r>
          </a:p>
          <a:p>
            <a:r>
              <a:rPr lang="es-CL" dirty="0"/>
              <a:t>Disponible en: </a:t>
            </a:r>
            <a:r>
              <a:rPr lang="es-CL" dirty="0">
                <a:hlinkClick r:id="rId2"/>
              </a:rPr>
              <a:t>http://</a:t>
            </a:r>
            <a:r>
              <a:rPr lang="es-CL" dirty="0" smtClean="0">
                <a:hlinkClick r:id="rId2"/>
              </a:rPr>
              <a:t>www.conicyt.cl/fondequip/files/2015/07/Equipos-financiados-FONDEQUIP-I-II-y-III-Concurso.pdf</a:t>
            </a:r>
            <a:endParaRPr lang="es-CL" dirty="0" smtClean="0"/>
          </a:p>
          <a:p>
            <a:pPr marL="0" indent="0">
              <a:buNone/>
            </a:pP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6660232" y="1556792"/>
            <a:ext cx="50405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93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>
            <a:normAutofit/>
          </a:bodyPr>
          <a:lstStyle/>
          <a:p>
            <a:r>
              <a:rPr lang="es-CL" sz="3200" b="1" dirty="0"/>
              <a:t>Objetivos FONDEQUIP </a:t>
            </a:r>
            <a:r>
              <a:rPr lang="es-CL" sz="3200" b="1" dirty="0" smtClean="0"/>
              <a:t>2015: </a:t>
            </a:r>
            <a:endParaRPr lang="es-CL" sz="3200" b="1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sz="2000" b="1" dirty="0" smtClean="0"/>
              <a:t>Fomentar</a:t>
            </a:r>
            <a:r>
              <a:rPr lang="es-CL" sz="2000" dirty="0" smtClean="0"/>
              <a:t> </a:t>
            </a:r>
            <a:r>
              <a:rPr lang="es-CL" sz="2000" dirty="0"/>
              <a:t>el desarrollo científico del país, mediante el apoyo financiero a Instituciones para </a:t>
            </a:r>
            <a:r>
              <a:rPr lang="es-CL" sz="2000" dirty="0" smtClean="0"/>
              <a:t>la adquisición </a:t>
            </a:r>
            <a:r>
              <a:rPr lang="es-CL" sz="2000" dirty="0"/>
              <a:t>y/o actualización de equipamiento científico y tecnológico mediano, incluyendo </a:t>
            </a:r>
            <a:r>
              <a:rPr lang="es-CL" sz="2000" dirty="0" smtClean="0"/>
              <a:t>su traslado</a:t>
            </a:r>
            <a:r>
              <a:rPr lang="es-CL" sz="2000" dirty="0"/>
              <a:t>, instalación y acceso</a:t>
            </a:r>
            <a:r>
              <a:rPr lang="es-CL" sz="2000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L" sz="20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000" dirty="0"/>
              <a:t>P</a:t>
            </a:r>
            <a:r>
              <a:rPr lang="es-CL" sz="2000" dirty="0" smtClean="0"/>
              <a:t>romover </a:t>
            </a:r>
            <a:r>
              <a:rPr lang="es-CL" sz="2000" dirty="0"/>
              <a:t>la </a:t>
            </a:r>
            <a:r>
              <a:rPr lang="es-CL" sz="2000" b="1" dirty="0"/>
              <a:t>cooperación</a:t>
            </a:r>
            <a:r>
              <a:rPr lang="es-CL" sz="2000" dirty="0"/>
              <a:t> </a:t>
            </a:r>
            <a:r>
              <a:rPr lang="es-CL" sz="2000" dirty="0" err="1"/>
              <a:t>intra</a:t>
            </a:r>
            <a:r>
              <a:rPr lang="es-CL" sz="2000" dirty="0"/>
              <a:t> e inter-institucional entre grupos de investigación que </a:t>
            </a:r>
            <a:r>
              <a:rPr lang="es-CL" sz="2000" dirty="0" smtClean="0"/>
              <a:t>garanticen el </a:t>
            </a:r>
            <a:r>
              <a:rPr lang="es-CL" sz="2000" b="1" dirty="0"/>
              <a:t>uso eficiente </a:t>
            </a:r>
            <a:r>
              <a:rPr lang="es-CL" sz="2000" dirty="0"/>
              <a:t>del equipamiento</a:t>
            </a:r>
            <a:r>
              <a:rPr lang="es-CL" sz="2000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L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000" dirty="0" smtClean="0"/>
              <a:t>Incentivar </a:t>
            </a:r>
            <a:r>
              <a:rPr lang="es-CL" sz="2000" dirty="0"/>
              <a:t>el </a:t>
            </a:r>
            <a:r>
              <a:rPr lang="es-CL" sz="2000" b="1" dirty="0"/>
              <a:t>uso compartido </a:t>
            </a:r>
            <a:r>
              <a:rPr lang="es-CL" sz="2000" dirty="0"/>
              <a:t>del equipamiento, para dar solución a los desafíos de más de </a:t>
            </a:r>
            <a:r>
              <a:rPr lang="es-CL" sz="2000" dirty="0" smtClean="0"/>
              <a:t>un proyecto </a:t>
            </a:r>
            <a:r>
              <a:rPr lang="es-CL" sz="2000" dirty="0"/>
              <a:t>de investigación</a:t>
            </a:r>
            <a:r>
              <a:rPr lang="es-CL" sz="2000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L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000" b="1" dirty="0" smtClean="0"/>
              <a:t>Fortalecer</a:t>
            </a:r>
            <a:r>
              <a:rPr lang="es-CL" sz="2000" dirty="0" smtClean="0"/>
              <a:t> </a:t>
            </a:r>
            <a:r>
              <a:rPr lang="es-CL" sz="2000" dirty="0"/>
              <a:t>el desarrollo científico y tecnológico regional destinando, al menos, el 35% de </a:t>
            </a:r>
            <a:r>
              <a:rPr lang="es-CL" sz="2000" dirty="0" smtClean="0"/>
              <a:t>los recursos </a:t>
            </a:r>
            <a:r>
              <a:rPr lang="es-CL" sz="2000" dirty="0"/>
              <a:t>disponibles para la presente convocatoria, al financiamiento de proyectos </a:t>
            </a:r>
            <a:r>
              <a:rPr lang="es-CL" sz="2000" dirty="0" smtClean="0"/>
              <a:t>de universidades </a:t>
            </a:r>
            <a:r>
              <a:rPr lang="es-CL" sz="2000" dirty="0"/>
              <a:t>regionales. Esto será efectivo, en caso de existir el número suficiente de </a:t>
            </a:r>
            <a:r>
              <a:rPr lang="es-CL" sz="2000" dirty="0" smtClean="0"/>
              <a:t>proyectos bien </a:t>
            </a:r>
            <a:r>
              <a:rPr lang="es-CL" sz="2000" dirty="0"/>
              <a:t>evaluados de universidades regionales.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8458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7139136" cy="1143000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cs typeface="MS PGothic"/>
              </a:rPr>
              <a:t>FONDEQUIP </a:t>
            </a:r>
            <a:r>
              <a:rPr lang="es-CL" sz="3200" b="1" dirty="0" smtClean="0">
                <a:cs typeface="MS PGothic"/>
              </a:rPr>
              <a:t>2015</a:t>
            </a:r>
            <a:endParaRPr lang="es-CL" sz="3200" b="1" dirty="0">
              <a:cs typeface="MS PGothic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974514"/>
              </p:ext>
            </p:extLst>
          </p:nvPr>
        </p:nvGraphicFramePr>
        <p:xfrm>
          <a:off x="765920" y="1772816"/>
          <a:ext cx="7622504" cy="4527774"/>
        </p:xfrm>
        <a:graphic>
          <a:graphicData uri="http://schemas.openxmlformats.org/drawingml/2006/table">
            <a:tbl>
              <a:tblPr/>
              <a:tblGrid>
                <a:gridCol w="511266"/>
                <a:gridCol w="5670399"/>
                <a:gridCol w="1440839"/>
              </a:tblGrid>
              <a:tr h="968767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Grupos de Equipamiento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9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Cromatógrafos y Espectrómetros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Equipamiento de informática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Instrumentos Bioanalíticos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Microscopios y Difractómetros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Equipos de Procesamiento y ensayo de Materiales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430563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Otros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317">
                <a:tc>
                  <a:txBody>
                    <a:bodyPr/>
                    <a:lstStyle/>
                    <a:p>
                      <a:pPr algn="l" fontAlgn="b"/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L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2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/>
              <a:t>FONDEQUIP 2015</a:t>
            </a:r>
            <a:br>
              <a:rPr lang="es-CL" sz="3200" b="1" dirty="0" smtClean="0"/>
            </a:br>
            <a:r>
              <a:rPr lang="es-CL" sz="2000" b="1" dirty="0" smtClean="0"/>
              <a:t>Fechas y presupuesto</a:t>
            </a:r>
            <a:endParaRPr lang="es-CL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dirty="0" smtClean="0"/>
              <a:t> </a:t>
            </a:r>
          </a:p>
          <a:p>
            <a:pPr marL="457200" lvl="1" indent="0">
              <a:buNone/>
            </a:pP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899782"/>
              </p:ext>
            </p:extLst>
          </p:nvPr>
        </p:nvGraphicFramePr>
        <p:xfrm>
          <a:off x="1500336" y="213285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Proceso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Fecha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Postulación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30/07/15 a 02/09/15 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Evaluación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04/09/15 a 02/10/15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Adjudicación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Octubre 15 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Firma de Convenios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Noviembre 15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Inicio</a:t>
                      </a:r>
                      <a:r>
                        <a:rPr lang="es-CL" baseline="0" dirty="0" smtClean="0"/>
                        <a:t> proyectos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Diciembre 15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11560" y="5661248"/>
            <a:ext cx="75608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rgbClr val="FF0000"/>
                </a:solidFill>
              </a:rPr>
              <a:t>Postulación </a:t>
            </a:r>
            <a:r>
              <a:rPr lang="es-CL" dirty="0" smtClean="0">
                <a:solidFill>
                  <a:srgbClr val="FF0000"/>
                </a:solidFill>
              </a:rPr>
              <a:t>comenzó </a:t>
            </a:r>
            <a:r>
              <a:rPr lang="es-CL" dirty="0" smtClean="0">
                <a:solidFill>
                  <a:srgbClr val="FF0000"/>
                </a:solidFill>
              </a:rPr>
              <a:t>el jueves </a:t>
            </a:r>
            <a:r>
              <a:rPr lang="es-CL" dirty="0" smtClean="0">
                <a:solidFill>
                  <a:srgbClr val="FF0000"/>
                </a:solidFill>
              </a:rPr>
              <a:t>30 </a:t>
            </a:r>
            <a:r>
              <a:rPr lang="es-CL" dirty="0" smtClean="0">
                <a:solidFill>
                  <a:srgbClr val="FF0000"/>
                </a:solidFill>
              </a:rPr>
              <a:t>de </a:t>
            </a:r>
            <a:r>
              <a:rPr lang="es-CL" dirty="0" smtClean="0">
                <a:solidFill>
                  <a:srgbClr val="FF0000"/>
                </a:solidFill>
              </a:rPr>
              <a:t>julio </a:t>
            </a:r>
            <a:r>
              <a:rPr lang="es-CL" dirty="0" smtClean="0">
                <a:solidFill>
                  <a:srgbClr val="FF0000"/>
                </a:solidFill>
              </a:rPr>
              <a:t>a las </a:t>
            </a:r>
            <a:r>
              <a:rPr lang="es-CL" dirty="0" smtClean="0">
                <a:solidFill>
                  <a:srgbClr val="FF0000"/>
                </a:solidFill>
              </a:rPr>
              <a:t>12:00 </a:t>
            </a:r>
            <a:r>
              <a:rPr lang="es-CL" dirty="0" smtClean="0">
                <a:solidFill>
                  <a:srgbClr val="FF0000"/>
                </a:solidFill>
              </a:rPr>
              <a:t>horas y termina el </a:t>
            </a:r>
            <a:r>
              <a:rPr lang="es-CL" dirty="0" smtClean="0">
                <a:solidFill>
                  <a:srgbClr val="FF0000"/>
                </a:solidFill>
              </a:rPr>
              <a:t>miércoles 02 </a:t>
            </a:r>
            <a:r>
              <a:rPr lang="es-CL" dirty="0" smtClean="0">
                <a:solidFill>
                  <a:srgbClr val="FF0000"/>
                </a:solidFill>
              </a:rPr>
              <a:t>de </a:t>
            </a:r>
            <a:r>
              <a:rPr lang="es-CL" dirty="0" smtClean="0">
                <a:solidFill>
                  <a:srgbClr val="FF0000"/>
                </a:solidFill>
              </a:rPr>
              <a:t>septiembre </a:t>
            </a:r>
            <a:r>
              <a:rPr lang="es-CL" dirty="0" smtClean="0">
                <a:solidFill>
                  <a:srgbClr val="FF0000"/>
                </a:solidFill>
              </a:rPr>
              <a:t>a las </a:t>
            </a:r>
            <a:r>
              <a:rPr lang="es-CL" sz="2000" b="1" u="sng" dirty="0" smtClean="0">
                <a:solidFill>
                  <a:srgbClr val="FF0000"/>
                </a:solidFill>
              </a:rPr>
              <a:t>12:00 </a:t>
            </a:r>
            <a:r>
              <a:rPr lang="es-CL" sz="2000" b="1" u="sng" dirty="0" smtClean="0">
                <a:solidFill>
                  <a:srgbClr val="FF0000"/>
                </a:solidFill>
              </a:rPr>
              <a:t>horas</a:t>
            </a:r>
            <a:endParaRPr lang="es-CL" sz="2000" b="1" u="sng" dirty="0">
              <a:solidFill>
                <a:srgbClr val="FF0000"/>
              </a:solidFill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11560" y="486916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Presupuesto disponible: M$ 5.170.710.-</a:t>
            </a:r>
            <a:endParaRPr lang="es-CL" sz="2400" b="1" u="sng" dirty="0"/>
          </a:p>
        </p:txBody>
      </p:sp>
    </p:spTree>
    <p:extLst>
      <p:ext uri="{BB962C8B-B14F-4D97-AF65-F5344CB8AC3E}">
        <p14:creationId xmlns:p14="http://schemas.microsoft.com/office/powerpoint/2010/main" val="15035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200" b="1" dirty="0">
                <a:cs typeface="MS PGothic"/>
              </a:rPr>
              <a:t>FONDEQUIP </a:t>
            </a:r>
            <a:r>
              <a:rPr lang="es-CL" sz="3200" b="1" dirty="0" smtClean="0">
                <a:cs typeface="MS PGothic"/>
              </a:rPr>
              <a:t>2015</a:t>
            </a:r>
            <a:br>
              <a:rPr lang="es-CL" sz="3200" b="1" dirty="0" smtClean="0">
                <a:cs typeface="MS PGothic"/>
              </a:rPr>
            </a:br>
            <a:r>
              <a:rPr lang="es-CL" sz="2200" b="1" dirty="0" smtClean="0">
                <a:cs typeface="MS PGothic"/>
              </a:rPr>
              <a:t>Cambios respecto del concurso 2014</a:t>
            </a:r>
            <a:r>
              <a:rPr lang="es-CL" sz="2200" b="1" dirty="0">
                <a:cs typeface="MS PGothic"/>
              </a:rPr>
              <a:t/>
            </a:r>
            <a:br>
              <a:rPr lang="es-CL" sz="2200" b="1" dirty="0">
                <a:cs typeface="MS PGothic"/>
              </a:rPr>
            </a:br>
            <a:endParaRPr lang="es-CL" sz="2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313384"/>
            <a:ext cx="8496944" cy="554461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es-CL" dirty="0" smtClean="0"/>
          </a:p>
          <a:p>
            <a:pPr marL="0" indent="0" algn="just">
              <a:buNone/>
            </a:pPr>
            <a:endParaRPr lang="es-CL" sz="3400" dirty="0"/>
          </a:p>
          <a:p>
            <a:pPr algn="just"/>
            <a:r>
              <a:rPr lang="es-CL" sz="4400" dirty="0"/>
              <a:t>Las postulaciones </a:t>
            </a:r>
            <a:r>
              <a:rPr lang="es-CL" sz="4400" dirty="0" smtClean="0"/>
              <a:t>son </a:t>
            </a:r>
            <a:r>
              <a:rPr lang="es-CL" sz="4400" b="1" dirty="0" smtClean="0"/>
              <a:t>institucionales</a:t>
            </a:r>
            <a:r>
              <a:rPr lang="es-CL" sz="4400" b="1" dirty="0" smtClean="0"/>
              <a:t>.</a:t>
            </a:r>
          </a:p>
          <a:p>
            <a:pPr marL="0" indent="0" algn="just">
              <a:buNone/>
            </a:pPr>
            <a:endParaRPr lang="es-CL" sz="4400" dirty="0" smtClean="0"/>
          </a:p>
          <a:p>
            <a:pPr algn="just"/>
            <a:r>
              <a:rPr lang="es-CL" sz="4400" dirty="0"/>
              <a:t>Las propuestas no </a:t>
            </a:r>
            <a:r>
              <a:rPr lang="es-CL" sz="4400" dirty="0" smtClean="0"/>
              <a:t>son individuales</a:t>
            </a:r>
            <a:r>
              <a:rPr lang="es-CL" sz="4400" dirty="0" smtClean="0"/>
              <a:t>. </a:t>
            </a:r>
            <a:endParaRPr lang="es-CL" sz="4400" dirty="0" smtClean="0"/>
          </a:p>
          <a:p>
            <a:pPr algn="just"/>
            <a:endParaRPr lang="es-CL" sz="4400" b="1" dirty="0"/>
          </a:p>
          <a:p>
            <a:pPr algn="just"/>
            <a:r>
              <a:rPr lang="es-CL" sz="4400" b="1" dirty="0" smtClean="0"/>
              <a:t>No </a:t>
            </a:r>
            <a:r>
              <a:rPr lang="es-CL" sz="4400" b="1" dirty="0" smtClean="0"/>
              <a:t>hay evaluación curricular.</a:t>
            </a:r>
          </a:p>
          <a:p>
            <a:pPr algn="just"/>
            <a:endParaRPr lang="es-CL" sz="4400" dirty="0"/>
          </a:p>
          <a:p>
            <a:pPr algn="just"/>
            <a:r>
              <a:rPr lang="es-CL" sz="4400" dirty="0" smtClean="0"/>
              <a:t>Coherencia con </a:t>
            </a:r>
            <a:r>
              <a:rPr lang="es-CL" sz="4400" b="1" dirty="0" smtClean="0"/>
              <a:t>estrategia institucional de </a:t>
            </a:r>
            <a:r>
              <a:rPr lang="es-CL" sz="4400" b="1" dirty="0" smtClean="0"/>
              <a:t>investigación.</a:t>
            </a:r>
            <a:endParaRPr lang="es-CL" sz="4400" b="1" dirty="0" smtClean="0"/>
          </a:p>
          <a:p>
            <a:pPr algn="just"/>
            <a:endParaRPr lang="es-CL" sz="4400" dirty="0"/>
          </a:p>
          <a:p>
            <a:pPr algn="just"/>
            <a:r>
              <a:rPr lang="es-CL" sz="4400" dirty="0" smtClean="0"/>
              <a:t>Uso compartido para </a:t>
            </a:r>
            <a:r>
              <a:rPr lang="es-CL" sz="4400" b="1" dirty="0" smtClean="0"/>
              <a:t>varias </a:t>
            </a:r>
            <a:r>
              <a:rPr lang="es-CL" sz="4400" b="1" dirty="0" smtClean="0"/>
              <a:t>investigaciones/proyectos </a:t>
            </a:r>
            <a:r>
              <a:rPr lang="es-CL" sz="4400" dirty="0" smtClean="0"/>
              <a:t>dentro </a:t>
            </a:r>
            <a:r>
              <a:rPr lang="es-CL" sz="4400" dirty="0" smtClean="0"/>
              <a:t>de </a:t>
            </a:r>
            <a:r>
              <a:rPr lang="es-CL" sz="4400" dirty="0" smtClean="0"/>
              <a:t>la institución.</a:t>
            </a:r>
          </a:p>
          <a:p>
            <a:pPr algn="just"/>
            <a:endParaRPr lang="es-CL" sz="4400" dirty="0"/>
          </a:p>
          <a:p>
            <a:pPr algn="just"/>
            <a:r>
              <a:rPr lang="es-CL" sz="4400" b="1" dirty="0" smtClean="0"/>
              <a:t>Acceso al equipamiento </a:t>
            </a:r>
            <a:r>
              <a:rPr lang="es-CL" sz="4400" dirty="0" smtClean="0"/>
              <a:t>para </a:t>
            </a:r>
            <a:r>
              <a:rPr lang="es-CL" sz="4400" dirty="0" smtClean="0"/>
              <a:t>instituciones </a:t>
            </a:r>
            <a:r>
              <a:rPr lang="es-CL" sz="4400" dirty="0" smtClean="0"/>
              <a:t>externas.</a:t>
            </a:r>
            <a:endParaRPr lang="es-CL" sz="4400" dirty="0"/>
          </a:p>
          <a:p>
            <a:pPr marL="0" indent="0" algn="just">
              <a:buNone/>
            </a:pPr>
            <a:endParaRPr lang="es-CL" sz="3400" dirty="0" smtClean="0"/>
          </a:p>
          <a:p>
            <a:pPr marL="0" indent="0" algn="just">
              <a:buNone/>
            </a:pPr>
            <a:endParaRPr lang="es-CL" dirty="0" smtClean="0"/>
          </a:p>
          <a:p>
            <a:pPr marL="0" indent="0" algn="just">
              <a:buNone/>
            </a:pPr>
            <a:r>
              <a:rPr lang="es-CL" sz="2900" dirty="0" smtClean="0"/>
              <a:t>NB: Disposiciones </a:t>
            </a:r>
            <a:r>
              <a:rPr lang="es-CL" sz="2900" dirty="0"/>
              <a:t>especificas Convocatoria de Proyectos de Equipamiento Regional </a:t>
            </a:r>
            <a:r>
              <a:rPr lang="es-CL" sz="2900" dirty="0" smtClean="0"/>
              <a:t>– Atacama (ver Anexo 3 de las </a:t>
            </a:r>
            <a:r>
              <a:rPr lang="es-CL" sz="2900" dirty="0" smtClean="0"/>
              <a:t>bases)</a:t>
            </a:r>
            <a:endParaRPr lang="es-CL" sz="2900" dirty="0"/>
          </a:p>
        </p:txBody>
      </p:sp>
    </p:spTree>
    <p:extLst>
      <p:ext uri="{BB962C8B-B14F-4D97-AF65-F5344CB8AC3E}">
        <p14:creationId xmlns:p14="http://schemas.microsoft.com/office/powerpoint/2010/main" val="1538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4933" y="1556792"/>
            <a:ext cx="8424936" cy="3988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/>
          </a:p>
          <a:p>
            <a:r>
              <a:rPr lang="es-ES" sz="2400" b="1" dirty="0" smtClean="0"/>
              <a:t>Institución Beneficiaria: </a:t>
            </a:r>
          </a:p>
          <a:p>
            <a:endParaRPr lang="es-ES" sz="2100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/>
              <a:t>Universidades </a:t>
            </a:r>
            <a:r>
              <a:rPr lang="es-CL" sz="2100" dirty="0"/>
              <a:t>que cuenten con acreditación otorgada por la Comisión Nacional de Acreditación (CNA</a:t>
            </a:r>
            <a:r>
              <a:rPr lang="es-CL" sz="2100" dirty="0" smtClean="0"/>
              <a:t>).</a:t>
            </a:r>
          </a:p>
          <a:p>
            <a:pPr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</a:pPr>
            <a:endParaRPr lang="es-CL" sz="2100" dirty="0" smtClean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 smtClean="0">
                <a:ea typeface="Calibri"/>
                <a:cs typeface="Calibri"/>
              </a:rPr>
              <a:t>La </a:t>
            </a:r>
            <a:r>
              <a:rPr lang="es-CL" sz="2100" dirty="0">
                <a:ea typeface="Calibri"/>
                <a:cs typeface="Calibri"/>
              </a:rPr>
              <a:t>Institución Beneficiaria será aquella que se </a:t>
            </a:r>
            <a:r>
              <a:rPr lang="es-CL" sz="2100" b="1" dirty="0">
                <a:ea typeface="Calibri"/>
                <a:cs typeface="Calibri"/>
              </a:rPr>
              <a:t>adjudique el proyecto </a:t>
            </a:r>
            <a:r>
              <a:rPr lang="es-CL" sz="2100" dirty="0">
                <a:ea typeface="Calibri"/>
                <a:cs typeface="Calibri"/>
              </a:rPr>
              <a:t>de Equipamiento Científico, receptora de los recursos </a:t>
            </a:r>
            <a:r>
              <a:rPr lang="es-CL" sz="2100" dirty="0" smtClean="0">
                <a:ea typeface="Calibri"/>
                <a:cs typeface="Calibri"/>
              </a:rPr>
              <a:t>adjudicados.</a:t>
            </a:r>
          </a:p>
          <a:p>
            <a:pPr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</a:pPr>
            <a:endParaRPr lang="es-CL" sz="2100" dirty="0" smtClean="0">
              <a:ea typeface="Calibri"/>
              <a:cs typeface="Calibri"/>
            </a:endParaRP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 smtClean="0">
                <a:ea typeface="Calibri"/>
                <a:cs typeface="Calibri"/>
              </a:rPr>
              <a:t>La </a:t>
            </a:r>
            <a:r>
              <a:rPr lang="es-CL" sz="2100" dirty="0">
                <a:ea typeface="Calibri"/>
                <a:cs typeface="Calibri"/>
              </a:rPr>
              <a:t>Institución Beneficiaria será </a:t>
            </a:r>
            <a:r>
              <a:rPr lang="es-CL" sz="2100" b="1" dirty="0">
                <a:ea typeface="Calibri"/>
                <a:cs typeface="Calibri"/>
              </a:rPr>
              <a:t>la propietaria </a:t>
            </a:r>
            <a:r>
              <a:rPr lang="es-CL" sz="2100" dirty="0">
                <a:ea typeface="Calibri"/>
                <a:cs typeface="Calibri"/>
              </a:rPr>
              <a:t>del equipamiento </a:t>
            </a:r>
            <a:r>
              <a:rPr lang="es-CL" sz="2100" dirty="0" smtClean="0">
                <a:ea typeface="Calibri"/>
                <a:cs typeface="Calibri"/>
              </a:rPr>
              <a:t>adquirido.</a:t>
            </a:r>
            <a:endParaRPr lang="es-CL" sz="2100" dirty="0">
              <a:ea typeface="Calibri"/>
              <a:cs typeface="Calibri"/>
            </a:endParaRPr>
          </a:p>
          <a:p>
            <a:pPr algn="just"/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107504" y="332656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Beneficiarios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42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4933" y="1556792"/>
            <a:ext cx="8424936" cy="403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/>
          </a:p>
          <a:p>
            <a:r>
              <a:rPr lang="es-CL" sz="2400" b="1" dirty="0"/>
              <a:t>Coordinador(a) Científico(a</a:t>
            </a:r>
            <a:r>
              <a:rPr lang="es-CL" sz="2400" b="1" dirty="0" smtClean="0"/>
              <a:t>):</a:t>
            </a:r>
          </a:p>
          <a:p>
            <a:endParaRPr lang="es-CL" sz="2400" b="1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/>
              <a:t>Debe </a:t>
            </a:r>
            <a:r>
              <a:rPr lang="es-CL" sz="2100" dirty="0"/>
              <a:t>desempeñarse en la Institución </a:t>
            </a:r>
            <a:r>
              <a:rPr lang="es-CL" sz="2100" dirty="0" smtClean="0"/>
              <a:t>Beneficiaria.</a:t>
            </a: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endParaRPr lang="es-CL" sz="2100" b="1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b="1" dirty="0" smtClean="0"/>
              <a:t>Gestionará</a:t>
            </a:r>
            <a:r>
              <a:rPr lang="es-CL" sz="2100" dirty="0" smtClean="0"/>
              <a:t> </a:t>
            </a:r>
            <a:r>
              <a:rPr lang="es-CL" sz="2100" dirty="0"/>
              <a:t>la adquisición, instalación, puesta en marcha y operación del equipo adquirido. </a:t>
            </a:r>
            <a:r>
              <a:rPr lang="es-CL" sz="2100" b="1" dirty="0"/>
              <a:t>Supervisará y controlará </a:t>
            </a:r>
            <a:r>
              <a:rPr lang="es-CL" sz="2100" dirty="0"/>
              <a:t>el desarrollo de la iniciativa en términos científicos, técnicos y </a:t>
            </a:r>
            <a:r>
              <a:rPr lang="es-CL" sz="2100" dirty="0" smtClean="0"/>
              <a:t>financieros.</a:t>
            </a: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endParaRPr lang="es-CL" sz="2100" b="1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b="1" dirty="0" smtClean="0"/>
              <a:t>Velará </a:t>
            </a:r>
            <a:r>
              <a:rPr lang="es-CL" sz="2100" dirty="0"/>
              <a:t>por la obtención de los resultados esperados y del uso eficiente del </a:t>
            </a:r>
            <a:r>
              <a:rPr lang="es-CL" sz="2100" dirty="0" smtClean="0"/>
              <a:t>equipo. </a:t>
            </a:r>
            <a:endParaRPr lang="es-CL" sz="21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107504" y="332656"/>
            <a:ext cx="7488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</a:p>
          <a:p>
            <a:pPr marL="255588" lvl="1"/>
            <a:r>
              <a:rPr lang="es-CL" sz="2000" b="1" dirty="0" smtClean="0">
                <a:solidFill>
                  <a:prstClr val="black"/>
                </a:solidFill>
              </a:rPr>
              <a:t>Coordinador(a) Científico(a)</a:t>
            </a:r>
            <a:endParaRPr lang="es-CL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463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225208"/>
            <a:ext cx="8424936" cy="388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2400" b="1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s-CL" sz="2400" dirty="0" smtClean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/>
              <a:t>Será </a:t>
            </a:r>
            <a:r>
              <a:rPr lang="es-CL" sz="2100" dirty="0"/>
              <a:t>contraparte ante CONICYT para efectos de seguimiento y control del </a:t>
            </a:r>
            <a:r>
              <a:rPr lang="es-CL" sz="2100" dirty="0" smtClean="0"/>
              <a:t>proyecto.</a:t>
            </a: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endParaRPr lang="es-CL" sz="2100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 smtClean="0"/>
              <a:t>Deberá </a:t>
            </a:r>
            <a:r>
              <a:rPr lang="es-CL" sz="2100" dirty="0"/>
              <a:t>demostrar </a:t>
            </a:r>
            <a:r>
              <a:rPr lang="es-CL" sz="2100" b="1" dirty="0"/>
              <a:t>experiencia</a:t>
            </a:r>
            <a:r>
              <a:rPr lang="es-CL" sz="2100" dirty="0"/>
              <a:t> en gestión de proyectos </a:t>
            </a:r>
            <a:r>
              <a:rPr lang="es-CL" sz="2100" dirty="0" smtClean="0"/>
              <a:t>científicos.</a:t>
            </a: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endParaRPr lang="es-CL" sz="2100" b="1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b="1" dirty="0" smtClean="0"/>
              <a:t>No </a:t>
            </a:r>
            <a:r>
              <a:rPr lang="es-CL" sz="2100" b="1" dirty="0" smtClean="0"/>
              <a:t>es propietario </a:t>
            </a:r>
            <a:r>
              <a:rPr lang="es-CL" sz="2100" dirty="0" smtClean="0"/>
              <a:t>del </a:t>
            </a:r>
            <a:r>
              <a:rPr lang="es-CL" sz="2100" dirty="0" smtClean="0"/>
              <a:t>equipo.</a:t>
            </a:r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endParaRPr lang="es-CL" sz="2100" dirty="0"/>
          </a:p>
          <a:p>
            <a:pPr marL="34290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CB7"/>
              </a:buClr>
              <a:buFont typeface="Arial" pitchFamily="-112" charset="0"/>
              <a:buChar char="•"/>
            </a:pPr>
            <a:r>
              <a:rPr lang="es-CL" sz="2100" dirty="0" smtClean="0"/>
              <a:t>No </a:t>
            </a:r>
            <a:r>
              <a:rPr lang="es-CL" sz="2100" dirty="0" smtClean="0"/>
              <a:t>puede tener un proyecto FONDEQUIP en ejecución.</a:t>
            </a:r>
            <a:endParaRPr lang="es-CL" sz="2100" dirty="0"/>
          </a:p>
          <a:p>
            <a:pPr marL="285750" indent="-285750" algn="just">
              <a:buFont typeface="Arial" pitchFamily="34" charset="0"/>
              <a:buChar char="•"/>
            </a:pPr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107504" y="332656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588" lvl="1"/>
            <a:r>
              <a:rPr lang="es-CL" sz="3200" b="1" dirty="0" smtClean="0">
                <a:solidFill>
                  <a:prstClr val="black"/>
                </a:solidFill>
              </a:rPr>
              <a:t>FONDEQUIP 2015</a:t>
            </a:r>
          </a:p>
          <a:p>
            <a:pPr marL="255588" lvl="1"/>
            <a:r>
              <a:rPr lang="es-CL" sz="2000" b="1" dirty="0">
                <a:solidFill>
                  <a:prstClr val="black"/>
                </a:solidFill>
              </a:rPr>
              <a:t>Coordinador(a) Científico(a)</a:t>
            </a:r>
          </a:p>
          <a:p>
            <a:pPr marL="255588" lvl="1"/>
            <a:endParaRPr lang="es-CL" sz="32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8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Power Point CONICY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Power Point CONICYT</Template>
  <TotalTime>4646</TotalTime>
  <Words>1273</Words>
  <Application>Microsoft Office PowerPoint</Application>
  <PresentationFormat>Presentación en pantalla (4:3)</PresentationFormat>
  <Paragraphs>251</Paragraphs>
  <Slides>23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MS PGothic</vt:lpstr>
      <vt:lpstr>Arial</vt:lpstr>
      <vt:lpstr>Calibri</vt:lpstr>
      <vt:lpstr>gobCL</vt:lpstr>
      <vt:lpstr>gobCL Heavy</vt:lpstr>
      <vt:lpstr>Times New Roman</vt:lpstr>
      <vt:lpstr>Verdana</vt:lpstr>
      <vt:lpstr>Plantilla Power Point CONICYT</vt:lpstr>
      <vt:lpstr>Presentación de PowerPoint</vt:lpstr>
      <vt:lpstr>¿QUE ES FONDEQUIP?</vt:lpstr>
      <vt:lpstr>Objetivos FONDEQUIP 2015: </vt:lpstr>
      <vt:lpstr>FONDEQUIP 2015</vt:lpstr>
      <vt:lpstr>FONDEQUIP 2015 Fechas y presupuesto</vt:lpstr>
      <vt:lpstr>FONDEQUIP 2015 Cambios respecto del concurso 2014 </vt:lpstr>
      <vt:lpstr>Presentación de PowerPoint</vt:lpstr>
      <vt:lpstr>Presentación de PowerPoint</vt:lpstr>
      <vt:lpstr>Presentación de PowerPoint</vt:lpstr>
      <vt:lpstr>FONDEQUIP 2015 Propuesta </vt:lpstr>
      <vt:lpstr>FONDEQUIP 2015 Propuesta </vt:lpstr>
      <vt:lpstr>Presentación de PowerPoint</vt:lpstr>
      <vt:lpstr>FONDEQUIP 2015 Ítems financiables</vt:lpstr>
      <vt:lpstr>Presentación de PowerPoint</vt:lpstr>
      <vt:lpstr>Presentación de PowerPoint</vt:lpstr>
      <vt:lpstr>Presentación de PowerPoint</vt:lpstr>
      <vt:lpstr>Presentación de PowerPoint</vt:lpstr>
      <vt:lpstr>FONDEQUIP 2015 Criterios de Evaluación</vt:lpstr>
      <vt:lpstr>FONDEQUIP 2015 Criterios de Evaluación</vt:lpstr>
      <vt:lpstr>FONDEQUIP 2015 Criterios de Evaluación</vt:lpstr>
      <vt:lpstr>FONDEQUIP 2015 Evaluación</vt:lpstr>
      <vt:lpstr>Fondequip 2015 Lo importante</vt:lpstr>
      <vt:lpstr>Anexo</vt:lpstr>
    </vt:vector>
  </TitlesOfParts>
  <Company>Conicyt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rcandia</dc:creator>
  <cp:lastModifiedBy>Pamela Escobar Arriagada</cp:lastModifiedBy>
  <cp:revision>151</cp:revision>
  <cp:lastPrinted>2013-07-01T20:23:33Z</cp:lastPrinted>
  <dcterms:created xsi:type="dcterms:W3CDTF">2011-04-20T17:29:05Z</dcterms:created>
  <dcterms:modified xsi:type="dcterms:W3CDTF">2015-08-06T12:51:18Z</dcterms:modified>
</cp:coreProperties>
</file>